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1" r:id="rId1"/>
  </p:sldMasterIdLst>
  <p:sldIdLst>
    <p:sldId id="256" r:id="rId2"/>
    <p:sldId id="257" r:id="rId3"/>
    <p:sldId id="272" r:id="rId4"/>
    <p:sldId id="273" r:id="rId5"/>
    <p:sldId id="266" r:id="rId6"/>
    <p:sldId id="275" r:id="rId7"/>
    <p:sldId id="258" r:id="rId8"/>
    <p:sldId id="259" r:id="rId9"/>
    <p:sldId id="262" r:id="rId10"/>
    <p:sldId id="264" r:id="rId11"/>
    <p:sldId id="260" r:id="rId12"/>
    <p:sldId id="263" r:id="rId13"/>
    <p:sldId id="268" r:id="rId14"/>
    <p:sldId id="261" r:id="rId15"/>
    <p:sldId id="269" r:id="rId16"/>
    <p:sldId id="270" r:id="rId17"/>
    <p:sldId id="267" r:id="rId18"/>
    <p:sldId id="265" r:id="rId19"/>
    <p:sldId id="271"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lumMod val="75000"/>
                  </a:schemeClr>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B6055F8-1D02-4417-9241-55C834FD9970}" type="datetimeFigureOut">
              <a:rPr lang="it-IT" smtClean="0"/>
              <a:pPr/>
              <a:t>15/05/2024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val="2493005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B6055F8-1D02-4417-9241-55C834FD9970}" type="datetimeFigureOut">
              <a:rPr lang="it-IT" smtClean="0"/>
              <a:pPr/>
              <a:t>15/05/2024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val="3466075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B6055F8-1D02-4417-9241-55C834FD9970}" type="datetimeFigureOut">
              <a:rPr lang="it-IT" smtClean="0"/>
              <a:pPr/>
              <a:t>15/05/2024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651698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B6055F8-1D02-4417-9241-55C834FD9970}" type="datetimeFigureOut">
              <a:rPr lang="it-IT" smtClean="0"/>
              <a:pPr/>
              <a:t>15/05/2024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val="22653220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B6055F8-1D02-4417-9241-55C834FD9970}" type="datetimeFigureOut">
              <a:rPr lang="it-IT" smtClean="0"/>
              <a:pPr/>
              <a:t>15/05/2024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314874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B6055F8-1D02-4417-9241-55C834FD9970}" type="datetimeFigureOut">
              <a:rPr lang="it-IT" smtClean="0"/>
              <a:pPr/>
              <a:t>15/05/2024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val="15549058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B6055F8-1D02-4417-9241-55C834FD9970}" type="datetimeFigureOut">
              <a:rPr lang="it-IT" smtClean="0"/>
              <a:pPr/>
              <a:t>15/05/2024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val="34278813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B6055F8-1D02-4417-9241-55C834FD9970}" type="datetimeFigureOut">
              <a:rPr lang="it-IT" smtClean="0"/>
              <a:pPr/>
              <a:t>15/05/2024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val="3506333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B6055F8-1D02-4417-9241-55C834FD9970}" type="datetimeFigureOut">
              <a:rPr lang="it-IT" smtClean="0"/>
              <a:pPr/>
              <a:t>15/05/2024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val="1132779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B6055F8-1D02-4417-9241-55C834FD9970}" type="datetimeFigureOut">
              <a:rPr lang="it-IT" smtClean="0"/>
              <a:pPr/>
              <a:t>15/05/2024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val="2856276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B6055F8-1D02-4417-9241-55C834FD9970}" type="datetimeFigureOut">
              <a:rPr lang="it-IT" smtClean="0"/>
              <a:pPr/>
              <a:t>15/05/2024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val="2265871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B6055F8-1D02-4417-9241-55C834FD9970}" type="datetimeFigureOut">
              <a:rPr lang="it-IT" smtClean="0"/>
              <a:pPr/>
              <a:t>15/05/2024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val="2082880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B6055F8-1D02-4417-9241-55C834FD9970}" type="datetimeFigureOut">
              <a:rPr lang="it-IT" smtClean="0"/>
              <a:pPr/>
              <a:t>15/05/2024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val="2203358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6055F8-1D02-4417-9241-55C834FD9970}" type="datetimeFigureOut">
              <a:rPr lang="it-IT" smtClean="0"/>
              <a:pPr/>
              <a:t>15/05/2024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val="931388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B6055F8-1D02-4417-9241-55C834FD9970}" type="datetimeFigureOut">
              <a:rPr lang="it-IT" smtClean="0"/>
              <a:pPr/>
              <a:t>15/05/2024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val="1233456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B6055F8-1D02-4417-9241-55C834FD9970}" type="datetimeFigureOut">
              <a:rPr lang="it-IT" smtClean="0"/>
              <a:pPr/>
              <a:t>15/05/2024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007B441-5312-499D-93C3-6E37886527FA}" type="slidenum">
              <a:rPr lang="it-IT" smtClean="0"/>
              <a:pPr/>
              <a:t>‹N›</a:t>
            </a:fld>
            <a:endParaRPr lang="it-IT"/>
          </a:p>
        </p:txBody>
      </p:sp>
    </p:spTree>
    <p:extLst>
      <p:ext uri="{BB962C8B-B14F-4D97-AF65-F5344CB8AC3E}">
        <p14:creationId xmlns:p14="http://schemas.microsoft.com/office/powerpoint/2010/main" val="4046150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cxnSp>
          <p:nvCxnSpPr>
            <p:cNvPr id="7" name="Straight Connector 6"/>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B6055F8-1D02-4417-9241-55C834FD9970}" type="datetimeFigureOut">
              <a:rPr lang="it-IT" smtClean="0"/>
              <a:pPr/>
              <a:t>15/05/2024</a:t>
            </a:fld>
            <a:endParaRPr lang="it-IT"/>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B007B441-5312-499D-93C3-6E37886527FA}" type="slidenum">
              <a:rPr lang="it-IT" smtClean="0"/>
              <a:pPr/>
              <a:t>‹N›</a:t>
            </a:fld>
            <a:endParaRPr lang="it-IT"/>
          </a:p>
        </p:txBody>
      </p:sp>
    </p:spTree>
    <p:extLst>
      <p:ext uri="{BB962C8B-B14F-4D97-AF65-F5344CB8AC3E}">
        <p14:creationId xmlns:p14="http://schemas.microsoft.com/office/powerpoint/2010/main" val="753111719"/>
      </p:ext>
    </p:extLst>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 id="2147483783" r:id="rId12"/>
    <p:sldLayoutId id="2147483784" r:id="rId13"/>
    <p:sldLayoutId id="2147483785" r:id="rId14"/>
    <p:sldLayoutId id="2147483786" r:id="rId15"/>
    <p:sldLayoutId id="2147483787"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DAE11A5-34E8-1C23-40D5-41DE312DCBA0}"/>
              </a:ext>
            </a:extLst>
          </p:cNvPr>
          <p:cNvPicPr>
            <a:picLocks noChangeAspect="1"/>
          </p:cNvPicPr>
          <p:nvPr/>
        </p:nvPicPr>
        <p:blipFill rotWithShape="1">
          <a:blip r:embed="rId2">
            <a:extLst/>
          </a:blip>
          <a:srcRect l="11575" t="839" r="31080" b="1"/>
          <a:stretch/>
        </p:blipFill>
        <p:spPr>
          <a:xfrm>
            <a:off x="3202390" y="-1"/>
            <a:ext cx="5941610"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2" name="Titolo 1"/>
          <p:cNvSpPr>
            <a:spLocks noGrp="1"/>
          </p:cNvSpPr>
          <p:nvPr>
            <p:ph type="ctrTitle"/>
          </p:nvPr>
        </p:nvSpPr>
        <p:spPr>
          <a:xfrm>
            <a:off x="501650" y="1678666"/>
            <a:ext cx="3066142" cy="2369093"/>
          </a:xfrm>
        </p:spPr>
        <p:txBody>
          <a:bodyPr>
            <a:normAutofit/>
          </a:bodyPr>
          <a:lstStyle/>
          <a:p>
            <a:r>
              <a:rPr lang="it-IT" sz="3900"/>
              <a:t>PLENARIA CONCLUSIVA </a:t>
            </a:r>
          </a:p>
        </p:txBody>
      </p:sp>
      <p:sp>
        <p:nvSpPr>
          <p:cNvPr id="3" name="Sottotitolo 2"/>
          <p:cNvSpPr>
            <a:spLocks noGrp="1"/>
          </p:cNvSpPr>
          <p:nvPr>
            <p:ph type="subTitle" idx="1"/>
          </p:nvPr>
        </p:nvSpPr>
        <p:spPr>
          <a:xfrm>
            <a:off x="508001" y="4050831"/>
            <a:ext cx="3059791" cy="1096901"/>
          </a:xfrm>
        </p:spPr>
        <p:txBody>
          <a:bodyPr>
            <a:normAutofit/>
          </a:bodyPr>
          <a:lstStyle/>
          <a:p>
            <a:r>
              <a:rPr lang="it-IT" sz="1400" dirty="0"/>
              <a:t>16 maggio 2024</a:t>
            </a:r>
          </a:p>
          <a:p>
            <a:r>
              <a:rPr lang="it-IT" sz="1400" dirty="0"/>
              <a:t>ISISTL RUSSELL-NEWTON</a:t>
            </a:r>
          </a:p>
          <a:p>
            <a:r>
              <a:rPr lang="it-IT" sz="1400" dirty="0"/>
              <a:t>Ds Anna Maria Addabbo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782962" y="1179151"/>
            <a:ext cx="2475485" cy="4463889"/>
          </a:xfrm>
        </p:spPr>
        <p:txBody>
          <a:bodyPr anchor="ctr">
            <a:normAutofit/>
          </a:bodyPr>
          <a:lstStyle/>
          <a:p>
            <a:r>
              <a:rPr lang="it-IT" sz="3300"/>
              <a:t>Ripetizione periodo di prova</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336549"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2502"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Segnaposto contenuto 2"/>
          <p:cNvSpPr>
            <a:spLocks noGrp="1"/>
          </p:cNvSpPr>
          <p:nvPr>
            <p:ph idx="1"/>
          </p:nvPr>
        </p:nvSpPr>
        <p:spPr>
          <a:xfrm>
            <a:off x="3734188" y="1109145"/>
            <a:ext cx="4755762" cy="4603900"/>
          </a:xfrm>
        </p:spPr>
        <p:txBody>
          <a:bodyPr anchor="ctr">
            <a:normAutofit/>
          </a:bodyPr>
          <a:lstStyle/>
          <a:p>
            <a:pPr algn="just">
              <a:lnSpc>
                <a:spcPct val="90000"/>
              </a:lnSpc>
            </a:pPr>
            <a:r>
              <a:rPr lang="it-IT" sz="1400" dirty="0"/>
              <a:t>Il dirigente scolastico emette provvedimento motivato di ripetizione del periodo di formazione e di prova. Il provvedimento indicherà altresì gli elementi di criticità emersi ed individuerà le forme di supporto formativo e di verifica del conseguimento degli standard richiesti per la conferma in ruolo. </a:t>
            </a:r>
          </a:p>
          <a:p>
            <a:pPr algn="just">
              <a:lnSpc>
                <a:spcPct val="90000"/>
              </a:lnSpc>
            </a:pPr>
            <a:r>
              <a:rPr lang="it-IT" sz="1400" dirty="0"/>
              <a:t>Nel corso del secondo periodo di formazione e di prova è obbligatoriamente disposta una verifica , affidata ad un dirigente tecnico, per l’assunzione di ogni utile elemento di valutazione dell’idoneità del docente. La relazione rilasciata dal dirigente tecnico è parte integrante della documentazione che sarà esaminata in seconda istanza dal Comitato al termine del secondo periodo di prova. </a:t>
            </a:r>
          </a:p>
          <a:p>
            <a:pPr algn="just">
              <a:lnSpc>
                <a:spcPct val="90000"/>
              </a:lnSpc>
            </a:pPr>
            <a:r>
              <a:rPr lang="it-IT" sz="1400" dirty="0"/>
              <a:t>La conseguente valutazione potrà prevedere: a. il riconoscimento di adeguatezza delle competenze professionali e la conseguente conferma in ruolo; b. il mancato riconoscimento dell’adeguatezza delle competenze professionali e la conseguente non conferma nel ruolo ai sensi della normativa vigente.</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523104" y="0"/>
            <a:ext cx="631947"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482600" y="816638"/>
            <a:ext cx="2525519" cy="5224724"/>
          </a:xfrm>
        </p:spPr>
        <p:txBody>
          <a:bodyPr anchor="ctr">
            <a:normAutofit/>
          </a:bodyPr>
          <a:lstStyle/>
          <a:p>
            <a:r>
              <a:rPr lang="it-IT" dirty="0"/>
              <a:t>D.M. n. 226 del 16/8/2022</a:t>
            </a:r>
            <a:br>
              <a:rPr lang="it-IT" dirty="0"/>
            </a:br>
            <a:r>
              <a:rPr lang="it-IT" dirty="0"/>
              <a:t>ART. 13</a:t>
            </a:r>
          </a:p>
        </p:txBody>
      </p:sp>
      <p:sp>
        <p:nvSpPr>
          <p:cNvPr id="3" name="Segnaposto contenuto 2"/>
          <p:cNvSpPr>
            <a:spLocks noGrp="1"/>
          </p:cNvSpPr>
          <p:nvPr>
            <p:ph idx="1"/>
          </p:nvPr>
        </p:nvSpPr>
        <p:spPr>
          <a:xfrm>
            <a:off x="3490721" y="816638"/>
            <a:ext cx="3464779" cy="5224724"/>
          </a:xfrm>
        </p:spPr>
        <p:txBody>
          <a:bodyPr anchor="ctr">
            <a:normAutofit/>
          </a:bodyPr>
          <a:lstStyle/>
          <a:p>
            <a:pPr algn="just"/>
            <a:r>
              <a:rPr lang="it-IT" dirty="0"/>
              <a:t>Il docente tutor presenta le risultanze emergenti dall’istruttoria compiuta in merito alle attività formative predisposte ed alle esperienze di insegnamento e partecipazione alla vita della scuola del docente neo-assunto. </a:t>
            </a:r>
          </a:p>
          <a:p>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782962" y="1179151"/>
            <a:ext cx="2475485" cy="4463889"/>
          </a:xfrm>
        </p:spPr>
        <p:txBody>
          <a:bodyPr anchor="ctr">
            <a:normAutofit/>
          </a:bodyPr>
          <a:lstStyle/>
          <a:p>
            <a:r>
              <a:rPr lang="it-IT" dirty="0"/>
              <a:t>Il tutor</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336549"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2502"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Segnaposto contenuto 2"/>
          <p:cNvSpPr>
            <a:spLocks noGrp="1"/>
          </p:cNvSpPr>
          <p:nvPr>
            <p:ph idx="1"/>
          </p:nvPr>
        </p:nvSpPr>
        <p:spPr>
          <a:xfrm>
            <a:off x="3734188" y="1109145"/>
            <a:ext cx="4755762" cy="4603900"/>
          </a:xfrm>
        </p:spPr>
        <p:txBody>
          <a:bodyPr anchor="ctr">
            <a:normAutofit/>
          </a:bodyPr>
          <a:lstStyle/>
          <a:p>
            <a:pPr algn="just">
              <a:lnSpc>
                <a:spcPct val="90000"/>
              </a:lnSpc>
            </a:pPr>
            <a:r>
              <a:rPr lang="it-IT" sz="1500" dirty="0"/>
              <a:t>Il tutor ha il compito di predisporre un’</a:t>
            </a:r>
            <a:r>
              <a:rPr lang="it-IT" sz="1500" b="1" dirty="0"/>
              <a:t>istruttoria</a:t>
            </a:r>
            <a:r>
              <a:rPr lang="it-IT" sz="1500" dirty="0"/>
              <a:t> sugli esiti delle attività formative e sulle esperienze di insegnamento e partecipazione alla vita scolastica del docente neo assunto; un’istruttoria, quindi, su tutto quello che è stato il percorso del docente relativamente agli aspetti culturali, disciplinari, progettuali, didattici e relazionali che ha avuto modo di riscontrare durante le diverse attività ed esperienze condivise e non.</a:t>
            </a:r>
          </a:p>
          <a:p>
            <a:pPr algn="just">
              <a:lnSpc>
                <a:spcPct val="90000"/>
              </a:lnSpc>
            </a:pPr>
            <a:r>
              <a:rPr lang="it-IT" sz="1500" dirty="0"/>
              <a:t>Da sottolineare che non si parla più di relazione ma di </a:t>
            </a:r>
            <a:r>
              <a:rPr lang="it-IT" sz="1500" dirty="0" err="1"/>
              <a:t>istruttoria,per</a:t>
            </a:r>
            <a:r>
              <a:rPr lang="it-IT" sz="1500" dirty="0"/>
              <a:t> cui tutto quello che il tutor esprime deve essere supportato da apposita documentazione comprovante il percorso del neo assunto.</a:t>
            </a:r>
          </a:p>
          <a:p>
            <a:pPr algn="just">
              <a:lnSpc>
                <a:spcPct val="90000"/>
              </a:lnSpc>
            </a:pPr>
            <a:r>
              <a:rPr lang="it-IT" sz="1500" dirty="0"/>
              <a:t>L’istruttoria o meglio gli esiti della medesima devono essere esposti dal tutor(dopo che il docente neo assunto sostiene il colloquio finale) al Comitato di valutazione che ne deve tener conto nell’espressione del proprio parere.</a:t>
            </a:r>
          </a:p>
          <a:p>
            <a:pPr>
              <a:lnSpc>
                <a:spcPct val="90000"/>
              </a:lnSpc>
            </a:pPr>
            <a:endParaRPr lang="it-IT" sz="1500" dirty="0"/>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523104" y="0"/>
            <a:ext cx="631947"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000" b="1" dirty="0"/>
              <a:t>Criteri per la verifica degli standard professionali del personale docente in percorso di formazione e periodo annuale di prova in servizio D.M. n. 226 del 12/8/2022 ART. 4, c. 2</a:t>
            </a:r>
            <a:endParaRPr lang="it-IT" sz="2000" dirty="0"/>
          </a:p>
        </p:txBody>
      </p:sp>
      <p:sp>
        <p:nvSpPr>
          <p:cNvPr id="3" name="Segnaposto contenuto 2"/>
          <p:cNvSpPr>
            <a:spLocks noGrp="1"/>
          </p:cNvSpPr>
          <p:nvPr>
            <p:ph idx="1"/>
          </p:nvPr>
        </p:nvSpPr>
        <p:spPr/>
        <p:txBody>
          <a:bodyPr>
            <a:normAutofit/>
          </a:bodyPr>
          <a:lstStyle/>
          <a:p>
            <a:pPr algn="just"/>
            <a:r>
              <a:rPr lang="it-IT" dirty="0"/>
              <a:t>Il percorso di formazione e il periodo annuale di prova in servizio è altresì finalizzato ad accertare e verificare, ai sensi di quanto previsto dall’articolo 13, comma 1, del Decreto Legislativo, la traduzione in competenze didattiche pratiche delle conoscenze teoriche, disciplinari e metodologiche del docente, particolarmente negli ambiti di cui al comma 1, lettere a), b) e c) a tal fine significativi. </a:t>
            </a:r>
          </a:p>
        </p:txBody>
      </p:sp>
    </p:spTree>
    <p:extLst>
      <p:ext uri="{BB962C8B-B14F-4D97-AF65-F5344CB8AC3E}">
        <p14:creationId xmlns:p14="http://schemas.microsoft.com/office/powerpoint/2010/main" val="34339712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1800" b="1" dirty="0"/>
              <a:t>Criteri per la verifica degli standard professionali del personale docente in percorso di formazione e periodo annuale di prova in servizio D.M. n. 226 del 12/8/2022 </a:t>
            </a:r>
            <a:br>
              <a:rPr lang="it-IT" sz="1800" b="1" dirty="0"/>
            </a:br>
            <a:r>
              <a:rPr lang="it-IT" sz="1800" b="1" dirty="0"/>
              <a:t>ART. 4, c. 1</a:t>
            </a:r>
          </a:p>
        </p:txBody>
      </p:sp>
      <p:sp>
        <p:nvSpPr>
          <p:cNvPr id="3" name="Segnaposto contenuto 2"/>
          <p:cNvSpPr>
            <a:spLocks noGrp="1"/>
          </p:cNvSpPr>
          <p:nvPr>
            <p:ph idx="1"/>
          </p:nvPr>
        </p:nvSpPr>
        <p:spPr/>
        <p:txBody>
          <a:bodyPr>
            <a:normAutofit fontScale="85000" lnSpcReduction="20000"/>
          </a:bodyPr>
          <a:lstStyle/>
          <a:p>
            <a:pPr marL="0" indent="0" algn="just">
              <a:buNone/>
            </a:pPr>
            <a:r>
              <a:rPr lang="it-IT" dirty="0"/>
              <a:t>Il percorso di formazione e periodo di prova annuale in servizio è finalizzato specificamente a verificare la padronanza degli standard professionali con riferimento ai seguenti ambiti, propri della professione docente: </a:t>
            </a:r>
          </a:p>
          <a:p>
            <a:pPr algn="just"/>
            <a:r>
              <a:rPr lang="it-IT" dirty="0"/>
              <a:t>a. possesso ed esercizio delle competenze culturali, disciplinari, informatiche, linguistiche, pedagogico - didattiche e metodologiche, con riferimento ai nuclei fondanti dei saperi e ai traguardi di competenza e agli obiettivi di apprendimento previsti dagli ordinamenti vigenti; </a:t>
            </a:r>
          </a:p>
          <a:p>
            <a:pPr algn="just"/>
            <a:r>
              <a:rPr lang="it-IT" dirty="0"/>
              <a:t>b. possesso ed esercizio delle competenze relazionali, organizzative e gestionali; </a:t>
            </a:r>
          </a:p>
          <a:p>
            <a:pPr algn="just"/>
            <a:r>
              <a:rPr lang="it-IT" dirty="0"/>
              <a:t>c. possesso ed esercizio delle competenze di orientamento e di ricerca, documentazione e valutazione; </a:t>
            </a:r>
          </a:p>
          <a:p>
            <a:pPr algn="just"/>
            <a:r>
              <a:rPr lang="it-IT" dirty="0"/>
              <a:t>d. osservanza dei doveri connessi con lo status di dipendente pubblico e inerenti la funzione docente; </a:t>
            </a:r>
          </a:p>
          <a:p>
            <a:pPr algn="just"/>
            <a:r>
              <a:rPr lang="it-IT" dirty="0"/>
              <a:t>e. partecipazione alle attività formative e raggiungimento degli obiettivi dalle stesse previsti.</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482600" y="816638"/>
            <a:ext cx="2525519" cy="5224724"/>
          </a:xfrm>
        </p:spPr>
        <p:txBody>
          <a:bodyPr anchor="ctr">
            <a:normAutofit/>
          </a:bodyPr>
          <a:lstStyle/>
          <a:p>
            <a:pPr>
              <a:lnSpc>
                <a:spcPct val="90000"/>
              </a:lnSpc>
            </a:pPr>
            <a:r>
              <a:rPr lang="it-IT" sz="2300" b="1"/>
              <a:t>Criteri per la verifica degli standard professionali del personale docente in percorso di formazione e periodo annuale di prova in servizio D.M. n. 226 del 12/8/2022 ART. 4, c. 2</a:t>
            </a:r>
            <a:endParaRPr lang="it-IT" sz="2300"/>
          </a:p>
        </p:txBody>
      </p:sp>
      <p:sp>
        <p:nvSpPr>
          <p:cNvPr id="3" name="Segnaposto contenuto 2"/>
          <p:cNvSpPr>
            <a:spLocks noGrp="1"/>
          </p:cNvSpPr>
          <p:nvPr>
            <p:ph idx="1"/>
          </p:nvPr>
        </p:nvSpPr>
        <p:spPr>
          <a:xfrm>
            <a:off x="3490721" y="816638"/>
            <a:ext cx="3464779" cy="5224724"/>
          </a:xfrm>
        </p:spPr>
        <p:txBody>
          <a:bodyPr anchor="ctr">
            <a:normAutofit/>
          </a:bodyPr>
          <a:lstStyle/>
          <a:p>
            <a:pPr algn="just">
              <a:lnSpc>
                <a:spcPct val="90000"/>
              </a:lnSpc>
            </a:pPr>
            <a:r>
              <a:rPr lang="it-IT" sz="1400" dirty="0"/>
              <a:t>a. possesso ed esercizio delle competenze culturali, disciplinari, informatiche, linguistiche, pedagogico - didattiche e metodologiche, con riferimento ai nuclei fondanti dei </a:t>
            </a:r>
            <a:r>
              <a:rPr lang="it-IT" sz="1400" dirty="0" err="1"/>
              <a:t>saperi</a:t>
            </a:r>
            <a:r>
              <a:rPr lang="it-IT" sz="1400" dirty="0"/>
              <a:t> e ai traguardi di competenza e agli obiettivi di apprendimento previsti dagli ordinamenti vigenti; c. possesso ed esercizio delle competenze di orientamento e di ricerca, documentazione e valutazione; </a:t>
            </a:r>
          </a:p>
          <a:p>
            <a:pPr algn="just">
              <a:lnSpc>
                <a:spcPct val="90000"/>
              </a:lnSpc>
            </a:pPr>
            <a:r>
              <a:rPr lang="it-IT" sz="1400" dirty="0"/>
              <a:t>Verifica Punti a) e c) il docente in periodo di prova redige la propria programmazione annuale, in cui specifica, condividendoli con il tutor, gli esiti di apprendimento attesi, le metodologie didattiche, le strategie inclusive e di sviluppo dei talenti, gli strumenti e i criteri di valutazione, che costituiscono complessivamente gli obiettivi dell'azione didattica, la cui valutazione è parte integrante della procedura di cui agli articoli 13 e 14</a:t>
            </a:r>
          </a:p>
        </p:txBody>
      </p:sp>
    </p:spTree>
    <p:extLst>
      <p:ext uri="{BB962C8B-B14F-4D97-AF65-F5344CB8AC3E}">
        <p14:creationId xmlns:p14="http://schemas.microsoft.com/office/powerpoint/2010/main" val="5601225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482600" y="816638"/>
            <a:ext cx="2525519" cy="5224724"/>
          </a:xfrm>
        </p:spPr>
        <p:txBody>
          <a:bodyPr anchor="ctr">
            <a:normAutofit/>
          </a:bodyPr>
          <a:lstStyle/>
          <a:p>
            <a:pPr>
              <a:lnSpc>
                <a:spcPct val="90000"/>
              </a:lnSpc>
            </a:pPr>
            <a:r>
              <a:rPr lang="it-IT" sz="2300" b="1"/>
              <a:t>Criteri per la verifica degli standard professionali del personale docente in percorso di formazione e periodo annuale di prova in servizio D.M. n. 226 del 12/8/2022 ART. 4, c. 2</a:t>
            </a:r>
            <a:endParaRPr lang="it-IT" sz="2300"/>
          </a:p>
        </p:txBody>
      </p:sp>
      <p:sp>
        <p:nvSpPr>
          <p:cNvPr id="3" name="Segnaposto contenuto 2"/>
          <p:cNvSpPr>
            <a:spLocks noGrp="1"/>
          </p:cNvSpPr>
          <p:nvPr>
            <p:ph idx="1"/>
          </p:nvPr>
        </p:nvSpPr>
        <p:spPr>
          <a:xfrm>
            <a:off x="3490721" y="816638"/>
            <a:ext cx="3464779" cy="5224724"/>
          </a:xfrm>
        </p:spPr>
        <p:txBody>
          <a:bodyPr anchor="ctr">
            <a:normAutofit/>
          </a:bodyPr>
          <a:lstStyle/>
          <a:p>
            <a:r>
              <a:rPr lang="it-IT" dirty="0"/>
              <a:t>b. possesso ed esercizio delle competenze relazionali, organizzative e gestionali; </a:t>
            </a:r>
            <a:endParaRPr lang="it-IT"/>
          </a:p>
          <a:p>
            <a:r>
              <a:rPr lang="it-IT" dirty="0"/>
              <a:t>Ai fini della verifica di cui al comma 1, lettera b), sono valutate la capacità collaborativa nei contesti didattici, progettuali, collegiali, l’abilità di affrontare situazioni relazionali complesse e dinamiche interculturali, nonché la partecipazione attiva e il sostegno ai piani di miglioramento dell'istituzione scolastica.</a:t>
            </a:r>
            <a:endParaRPr lang="it-IT"/>
          </a:p>
        </p:txBody>
      </p:sp>
    </p:spTree>
    <p:extLst>
      <p:ext uri="{BB962C8B-B14F-4D97-AF65-F5344CB8AC3E}">
        <p14:creationId xmlns:p14="http://schemas.microsoft.com/office/powerpoint/2010/main" val="880886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482600" y="816638"/>
            <a:ext cx="2525519" cy="5224724"/>
          </a:xfrm>
        </p:spPr>
        <p:txBody>
          <a:bodyPr anchor="ctr">
            <a:normAutofit/>
          </a:bodyPr>
          <a:lstStyle/>
          <a:p>
            <a:r>
              <a:rPr lang="it-IT" dirty="0"/>
              <a:t>D.M. n. 226 del 16/8/2022</a:t>
            </a:r>
            <a:br>
              <a:rPr lang="it-IT" dirty="0"/>
            </a:br>
            <a:r>
              <a:rPr lang="it-IT" dirty="0"/>
              <a:t>ART. 14</a:t>
            </a:r>
          </a:p>
        </p:txBody>
      </p:sp>
      <p:sp>
        <p:nvSpPr>
          <p:cNvPr id="3" name="Segnaposto contenuto 2"/>
          <p:cNvSpPr>
            <a:spLocks noGrp="1"/>
          </p:cNvSpPr>
          <p:nvPr>
            <p:ph idx="1"/>
          </p:nvPr>
        </p:nvSpPr>
        <p:spPr>
          <a:xfrm>
            <a:off x="3490721" y="816638"/>
            <a:ext cx="3464779" cy="5224724"/>
          </a:xfrm>
        </p:spPr>
        <p:txBody>
          <a:bodyPr anchor="ctr">
            <a:normAutofit/>
          </a:bodyPr>
          <a:lstStyle/>
          <a:p>
            <a:pPr algn="just"/>
            <a:r>
              <a:rPr lang="it-IT" dirty="0"/>
              <a:t>Il dirigente scolastico presenta una relazione per ogni docente comprensiva della documentazione delle attività di formazione, delle forme di tutoring, e di ogni altro elemento informativo o evidenza utile all’espressione del parere. </a:t>
            </a:r>
          </a:p>
          <a:p>
            <a:endParaRPr lang="it-IT" dirty="0"/>
          </a:p>
        </p:txBody>
      </p:sp>
    </p:spTree>
    <p:extLst>
      <p:ext uri="{BB962C8B-B14F-4D97-AF65-F5344CB8AC3E}">
        <p14:creationId xmlns:p14="http://schemas.microsoft.com/office/powerpoint/2010/main" val="35491175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782962" y="1179151"/>
            <a:ext cx="2475485" cy="4463889"/>
          </a:xfrm>
        </p:spPr>
        <p:txBody>
          <a:bodyPr anchor="ctr">
            <a:normAutofit/>
          </a:bodyPr>
          <a:lstStyle/>
          <a:p>
            <a:r>
              <a:rPr lang="it-IT" b="1" dirty="0"/>
              <a:t>TEST FINALE</a:t>
            </a:r>
            <a:endParaRPr lang="it-IT" dirty="0"/>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336549"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2502"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Segnaposto contenuto 2"/>
          <p:cNvSpPr>
            <a:spLocks noGrp="1"/>
          </p:cNvSpPr>
          <p:nvPr>
            <p:ph idx="1"/>
          </p:nvPr>
        </p:nvSpPr>
        <p:spPr>
          <a:xfrm>
            <a:off x="3734188" y="1109145"/>
            <a:ext cx="4755762" cy="4603900"/>
          </a:xfrm>
        </p:spPr>
        <p:txBody>
          <a:bodyPr anchor="ctr">
            <a:normAutofit/>
          </a:bodyPr>
          <a:lstStyle/>
          <a:p>
            <a:pPr marL="0" indent="0" algn="just">
              <a:lnSpc>
                <a:spcPct val="90000"/>
              </a:lnSpc>
              <a:buNone/>
            </a:pPr>
            <a:r>
              <a:rPr lang="it-IT" sz="1700" dirty="0"/>
              <a:t>Il Comitato procede, contestualmente al colloquio, all’accertamento di cui all’articolo 4, comma 2, verificando in maniera specifica la traduzione in competenze didattiche pratiche delle conoscenze teoriche disciplinari e metodologiche del docente, negli ambiti individuati nel medesimo comma, </a:t>
            </a:r>
            <a:r>
              <a:rPr lang="it-IT" sz="1700" b="1" dirty="0"/>
              <a:t>ATTRAVERSO UN TEST FINALE</a:t>
            </a:r>
            <a:r>
              <a:rPr lang="it-IT" sz="1700" dirty="0"/>
              <a:t> sottoposto al docente, e </a:t>
            </a:r>
            <a:r>
              <a:rPr lang="it-IT" sz="1700" b="1" dirty="0"/>
              <a:t>CONSISTENTE</a:t>
            </a:r>
            <a:r>
              <a:rPr lang="it-IT" sz="1700" dirty="0"/>
              <a:t> </a:t>
            </a:r>
            <a:r>
              <a:rPr lang="it-IT" sz="1700" b="1" dirty="0"/>
              <a:t>NELLA DISCUSSIONE E VALUTAZIONE DELLE RISULTANZE DELLA DOCUMENTAZIONE CONTENUTA NELL’ISTRUTTORIA FORMULATA DAL TUTOR ACCOGLIENTE E NELLA RELAZIONE DEL DIRIGENTE SCOLASTICO</a:t>
            </a:r>
            <a:r>
              <a:rPr lang="it-IT" sz="1700" dirty="0"/>
              <a:t>, con espresso riferimento all’acquisizione delle relative competenze, a seguito di osservazione effettuata durante il percorso di formazione e periodo annuale di prova</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523104" y="0"/>
            <a:ext cx="631947"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FINE</a:t>
            </a:r>
          </a:p>
        </p:txBody>
      </p:sp>
      <p:sp>
        <p:nvSpPr>
          <p:cNvPr id="3" name="Segnaposto contenuto 2"/>
          <p:cNvSpPr>
            <a:spLocks noGrp="1"/>
          </p:cNvSpPr>
          <p:nvPr>
            <p:ph idx="1"/>
          </p:nvPr>
        </p:nvSpPr>
        <p:spPr/>
        <p:txBody>
          <a:bodyPr/>
          <a:lstStyle/>
          <a:p>
            <a:pPr algn="ctr"/>
            <a:r>
              <a:rPr lang="it-IT" dirty="0"/>
              <a:t>Grazie </a:t>
            </a:r>
            <a:r>
              <a:rPr lang="it-IT"/>
              <a:t>per l’attenzione</a:t>
            </a:r>
          </a:p>
        </p:txBody>
      </p:sp>
    </p:spTree>
    <p:extLst>
      <p:ext uri="{BB962C8B-B14F-4D97-AF65-F5344CB8AC3E}">
        <p14:creationId xmlns:p14="http://schemas.microsoft.com/office/powerpoint/2010/main" val="3413849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3" name="Straight Connector 32">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482600" y="816638"/>
            <a:ext cx="2525519" cy="5224724"/>
          </a:xfrm>
        </p:spPr>
        <p:txBody>
          <a:bodyPr anchor="ctr">
            <a:normAutofit/>
          </a:bodyPr>
          <a:lstStyle/>
          <a:p>
            <a:r>
              <a:rPr lang="it-IT" sz="3300"/>
              <a:t>TIPOLOGIE DI NEOIMMESSI</a:t>
            </a:r>
          </a:p>
        </p:txBody>
      </p:sp>
      <p:sp>
        <p:nvSpPr>
          <p:cNvPr id="32" name="Segnaposto contenuto 2"/>
          <p:cNvSpPr>
            <a:spLocks noGrp="1"/>
          </p:cNvSpPr>
          <p:nvPr>
            <p:ph idx="1"/>
          </p:nvPr>
        </p:nvSpPr>
        <p:spPr>
          <a:xfrm>
            <a:off x="3490721" y="816638"/>
            <a:ext cx="3464779" cy="5224724"/>
          </a:xfrm>
        </p:spPr>
        <p:txBody>
          <a:bodyPr anchor="ctr">
            <a:normAutofit/>
          </a:bodyPr>
          <a:lstStyle/>
          <a:p>
            <a:pPr algn="just">
              <a:lnSpc>
                <a:spcPct val="90000"/>
              </a:lnSpc>
            </a:pPr>
            <a:r>
              <a:rPr lang="it-IT" sz="1100" b="1" dirty="0"/>
              <a:t>Docenti assunti da </a:t>
            </a:r>
            <a:r>
              <a:rPr lang="it-IT" sz="1100" b="1" dirty="0" err="1"/>
              <a:t>GaE</a:t>
            </a:r>
            <a:r>
              <a:rPr lang="it-IT" sz="1100" b="1" dirty="0"/>
              <a:t> e GM</a:t>
            </a:r>
            <a:r>
              <a:rPr lang="it-IT" sz="1100" dirty="0"/>
              <a:t>: contrattualizzati a tempo indeterminato dal 1/9/2023, seguono solo il percorso relativo all’anno di formazione e prova, ai fini della conferma in ruolo</a:t>
            </a:r>
          </a:p>
          <a:p>
            <a:pPr algn="just">
              <a:lnSpc>
                <a:spcPct val="90000"/>
              </a:lnSpc>
            </a:pPr>
            <a:r>
              <a:rPr lang="it-IT" sz="1100" b="1" dirty="0"/>
              <a:t>Docenti assunti da GPS sostegno/elenco aggiuntivo</a:t>
            </a:r>
            <a:r>
              <a:rPr lang="it-IT" sz="1100" dirty="0"/>
              <a:t> alla prima fascia  con conseguimento del titolo di specializzazione entro il 30 giugno: contrattualizzati a tempo determinato, seguono l’anno di formazione e prova, cui si aggiunge la lezione simulata, che si svolge a seguito del superamento del predetto anno (D.L. 44/2023 articolo 5, </a:t>
            </a:r>
            <a:r>
              <a:rPr lang="it-IT" sz="1100" b="1" dirty="0"/>
              <a:t>commi da 5 a 12 (prima fascia sostegno)</a:t>
            </a:r>
            <a:endParaRPr lang="it-IT" sz="1100" dirty="0"/>
          </a:p>
          <a:p>
            <a:pPr algn="just">
              <a:lnSpc>
                <a:spcPct val="90000"/>
              </a:lnSpc>
            </a:pPr>
            <a:r>
              <a:rPr lang="it-IT" sz="1100" b="1" dirty="0"/>
              <a:t>Assunti da GPS sostegno/elenco aggiuntivo nel 2022/23</a:t>
            </a:r>
            <a:r>
              <a:rPr lang="it-IT" sz="1100" dirty="0"/>
              <a:t>, che hanno rinviato l’anno di prova, svolgono una prova disciplinare e non la lezione simulata</a:t>
            </a:r>
          </a:p>
          <a:p>
            <a:pPr algn="just">
              <a:lnSpc>
                <a:spcPct val="90000"/>
              </a:lnSpc>
            </a:pPr>
            <a:r>
              <a:rPr lang="it-IT" sz="1100" b="1" dirty="0"/>
              <a:t>Docenti assunti da concorso straordinario bis</a:t>
            </a:r>
            <a:r>
              <a:rPr lang="it-IT" sz="1100" dirty="0"/>
              <a:t>: contrattualizzati a tempo determinato, seguono l’anno di formazione e prova, cui si aggiunge il percorso universitario con prova conclusiva, ai fini dell’acquisizione di 5 CFU (</a:t>
            </a:r>
            <a:r>
              <a:rPr lang="it-IT" sz="1100" b="1" dirty="0"/>
              <a:t>art. 59, c. 9 bis del D.L. 73/2021</a:t>
            </a:r>
            <a:r>
              <a:rPr lang="it-IT" sz="1100" dirty="0"/>
              <a:t>, convertito dalla L. 106/2021)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782962" y="1179151"/>
            <a:ext cx="2475485" cy="4463889"/>
          </a:xfrm>
        </p:spPr>
        <p:txBody>
          <a:bodyPr anchor="ctr">
            <a:normAutofit/>
          </a:bodyPr>
          <a:lstStyle/>
          <a:p>
            <a:r>
              <a:rPr lang="it-IT" sz="3100"/>
              <a:t>TEMPISTICA: D.M. n. 226 del 16/8/2022 art. 13, c. 1</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336549"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2502"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Segnaposto contenuto 2"/>
          <p:cNvSpPr>
            <a:spLocks noGrp="1"/>
          </p:cNvSpPr>
          <p:nvPr>
            <p:ph idx="1"/>
          </p:nvPr>
        </p:nvSpPr>
        <p:spPr>
          <a:xfrm>
            <a:off x="3734188" y="1109145"/>
            <a:ext cx="4755762" cy="4603900"/>
          </a:xfrm>
        </p:spPr>
        <p:txBody>
          <a:bodyPr anchor="ctr">
            <a:normAutofit/>
          </a:bodyPr>
          <a:lstStyle/>
          <a:p>
            <a:r>
              <a:rPr lang="it-IT" dirty="0"/>
              <a:t>Docenti assunti da GAE e da GM</a:t>
            </a:r>
          </a:p>
          <a:p>
            <a:pPr algn="just"/>
            <a:r>
              <a:rPr lang="it-IT" dirty="0"/>
              <a:t>Al </a:t>
            </a:r>
            <a:r>
              <a:rPr lang="it-IT" b="1" dirty="0"/>
              <a:t>termine dell'anno scolastico</a:t>
            </a:r>
            <a:r>
              <a:rPr lang="it-IT" dirty="0"/>
              <a:t> di svolgimento del percorso di formazione e periodo annuale di prova in servizio, nell’intervallo temporale intercorrente tra il termine delle attività didattiche compresi gli esami di qualifica e di Stato - e la conclusione dell’anno scolastico, il Comitato di valutazione </a:t>
            </a:r>
            <a:r>
              <a:rPr lang="it-IT" b="1" dirty="0"/>
              <a:t>è convocato dal Dirigente scolastico</a:t>
            </a:r>
            <a:r>
              <a:rPr lang="it-IT" dirty="0"/>
              <a:t> per procedere all’accertamento di cui all’articolo 4, comma 2 e conseguentemente all'espressione del parere sul superamento del percorso di formazione e periodo annuale di prova in servizio.</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523104" y="0"/>
            <a:ext cx="631947"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740981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782962" y="1179151"/>
            <a:ext cx="2475485" cy="4463889"/>
          </a:xfrm>
        </p:spPr>
        <p:txBody>
          <a:bodyPr anchor="ctr">
            <a:normAutofit/>
          </a:bodyPr>
          <a:lstStyle/>
          <a:p>
            <a:r>
              <a:rPr lang="it-IT" sz="3100"/>
              <a:t>TEMPISTICA: D.M. n. 226 del 16/8/2022 art. 13, c. 1</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336549"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2502"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Segnaposto contenuto 2"/>
          <p:cNvSpPr>
            <a:spLocks noGrp="1"/>
          </p:cNvSpPr>
          <p:nvPr>
            <p:ph idx="1"/>
          </p:nvPr>
        </p:nvSpPr>
        <p:spPr>
          <a:xfrm>
            <a:off x="3734188" y="1109145"/>
            <a:ext cx="4755762" cy="4603900"/>
          </a:xfrm>
        </p:spPr>
        <p:txBody>
          <a:bodyPr anchor="ctr">
            <a:normAutofit/>
          </a:bodyPr>
          <a:lstStyle/>
          <a:p>
            <a:pPr algn="just">
              <a:lnSpc>
                <a:spcPct val="90000"/>
              </a:lnSpc>
            </a:pPr>
            <a:r>
              <a:rPr lang="it-IT" sz="1700" dirty="0"/>
              <a:t>Docenti assunti da concorso straordinario bis (</a:t>
            </a:r>
            <a:r>
              <a:rPr lang="it-IT" sz="1700" b="1" dirty="0"/>
              <a:t>art. 59, c. 9 bis del D.L. 73/2021</a:t>
            </a:r>
            <a:r>
              <a:rPr lang="it-IT" sz="1700" dirty="0"/>
              <a:t>, convertito dalla L. 106/2021)</a:t>
            </a:r>
          </a:p>
          <a:p>
            <a:pPr algn="just">
              <a:lnSpc>
                <a:spcPct val="90000"/>
              </a:lnSpc>
            </a:pPr>
            <a:r>
              <a:rPr lang="it-IT" sz="1700" dirty="0"/>
              <a:t>Al </a:t>
            </a:r>
            <a:r>
              <a:rPr lang="it-IT" sz="1700" b="1" dirty="0"/>
              <a:t>termine dell'anno scolastico</a:t>
            </a:r>
            <a:r>
              <a:rPr lang="it-IT" sz="1700" dirty="0"/>
              <a:t> di svolgimento del percorso di formazione e periodo annuale di prova in servizio, nell’intervallo temporale intercorrente tra il termine delle attività didattiche compresi gli esami di qualifica e di Stato - e la conclusione dell’anno scolastico, il Comitato di valutazione è convocato dal Dirigente scolastico per procedere all’accertamento di cui all’articolo 4, comma 2 e conseguentemente all'espressione del parere sul superamento del percorso di formazione e periodo annuale di prova in servizio.</a:t>
            </a:r>
          </a:p>
          <a:p>
            <a:pPr algn="just">
              <a:lnSpc>
                <a:spcPct val="90000"/>
              </a:lnSpc>
            </a:pPr>
            <a:r>
              <a:rPr lang="it-IT" sz="1700" dirty="0"/>
              <a:t>OBBLIGO conseguimento 5 CFU</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523104" y="0"/>
            <a:ext cx="631947"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177934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482600" y="816638"/>
            <a:ext cx="2525519" cy="5224724"/>
          </a:xfrm>
        </p:spPr>
        <p:txBody>
          <a:bodyPr vert="horz" lIns="91440" tIns="45720" rIns="91440" bIns="45720" rtlCol="0" anchor="ctr">
            <a:normAutofit/>
          </a:bodyPr>
          <a:lstStyle/>
          <a:p>
            <a:r>
              <a:rPr lang="it-IT" sz="3300"/>
              <a:t>TEMPISTICA:</a:t>
            </a:r>
          </a:p>
        </p:txBody>
      </p:sp>
      <p:sp>
        <p:nvSpPr>
          <p:cNvPr id="3" name="Segnaposto contenuto 2"/>
          <p:cNvSpPr>
            <a:spLocks noGrp="1"/>
          </p:cNvSpPr>
          <p:nvPr>
            <p:ph idx="1"/>
          </p:nvPr>
        </p:nvSpPr>
        <p:spPr>
          <a:xfrm>
            <a:off x="3490721" y="816638"/>
            <a:ext cx="3464779" cy="5224724"/>
          </a:xfrm>
        </p:spPr>
        <p:txBody>
          <a:bodyPr anchor="ctr">
            <a:normAutofit/>
          </a:bodyPr>
          <a:lstStyle/>
          <a:p>
            <a:pPr algn="just">
              <a:lnSpc>
                <a:spcPct val="90000"/>
              </a:lnSpc>
              <a:spcAft>
                <a:spcPts val="1000"/>
              </a:spcAft>
            </a:pPr>
            <a:r>
              <a:rPr lang="it-IT" sz="1500" dirty="0"/>
              <a:t>Docenti assunti da GPS (D.L. 44/2023 articolo 5, </a:t>
            </a:r>
            <a:r>
              <a:rPr lang="it-IT" sz="1500" b="1" dirty="0"/>
              <a:t>commi da 5 a 12 (prima fascia sostegno)</a:t>
            </a:r>
            <a:endParaRPr lang="it-IT" sz="1500" dirty="0"/>
          </a:p>
          <a:p>
            <a:pPr algn="just">
              <a:lnSpc>
                <a:spcPct val="90000"/>
              </a:lnSpc>
              <a:spcAft>
                <a:spcPts val="1000"/>
              </a:spcAft>
            </a:pPr>
            <a:r>
              <a:rPr lang="it-IT" sz="1500" dirty="0"/>
              <a:t>Al fine di garantire il rispetto del termine di conclusione dei percorsi è necessario </a:t>
            </a:r>
            <a:r>
              <a:rPr lang="it-IT" sz="1500" b="1" dirty="0"/>
              <a:t>derogare</a:t>
            </a:r>
            <a:r>
              <a:rPr lang="it-IT" sz="1500" dirty="0"/>
              <a:t> alla tempistica delle procedure per la valutazione del percorso di formazione e periodo annuale di prova in servizio, di cui agli articoli 13 e 14 del decreto 226/22. </a:t>
            </a:r>
          </a:p>
          <a:p>
            <a:pPr algn="just">
              <a:lnSpc>
                <a:spcPct val="90000"/>
              </a:lnSpc>
              <a:spcAft>
                <a:spcPts val="1000"/>
              </a:spcAft>
            </a:pPr>
            <a:r>
              <a:rPr lang="it-IT" sz="1500" dirty="0"/>
              <a:t>Doppio appuntamento:</a:t>
            </a:r>
          </a:p>
          <a:p>
            <a:pPr algn="just">
              <a:lnSpc>
                <a:spcPct val="90000"/>
              </a:lnSpc>
              <a:spcAft>
                <a:spcPts val="1000"/>
              </a:spcAft>
            </a:pPr>
            <a:r>
              <a:rPr lang="it-IT" sz="1500" dirty="0"/>
              <a:t>Comitato di valutazione entro 15 giugno </a:t>
            </a:r>
          </a:p>
          <a:p>
            <a:pPr algn="just">
              <a:lnSpc>
                <a:spcPct val="90000"/>
              </a:lnSpc>
              <a:spcAft>
                <a:spcPts val="1000"/>
              </a:spcAft>
            </a:pPr>
            <a:r>
              <a:rPr lang="it-IT" sz="1500" dirty="0"/>
              <a:t>Comitato di valutazione allargato (con Dirigente Scolastico esterno) per lezione simulata entro 15 luglio</a:t>
            </a:r>
          </a:p>
        </p:txBody>
      </p:sp>
    </p:spTree>
    <p:extLst>
      <p:ext uri="{BB962C8B-B14F-4D97-AF65-F5344CB8AC3E}">
        <p14:creationId xmlns:p14="http://schemas.microsoft.com/office/powerpoint/2010/main" val="1675216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251520" y="854368"/>
            <a:ext cx="2525519" cy="5224724"/>
          </a:xfrm>
        </p:spPr>
        <p:txBody>
          <a:bodyPr vert="horz" lIns="91440" tIns="45720" rIns="91440" bIns="45720" rtlCol="0" anchor="ctr">
            <a:normAutofit/>
          </a:bodyPr>
          <a:lstStyle/>
          <a:p>
            <a:r>
              <a:rPr lang="it-IT" sz="3200" dirty="0"/>
              <a:t>Attività formative del percorso di formazione e prova del personale docente ed educativo neoassunto</a:t>
            </a:r>
            <a:endParaRPr lang="it-IT" sz="3300" dirty="0"/>
          </a:p>
        </p:txBody>
      </p:sp>
      <p:sp>
        <p:nvSpPr>
          <p:cNvPr id="3" name="Segnaposto contenuto 2"/>
          <p:cNvSpPr>
            <a:spLocks noGrp="1"/>
          </p:cNvSpPr>
          <p:nvPr>
            <p:ph idx="1"/>
          </p:nvPr>
        </p:nvSpPr>
        <p:spPr>
          <a:xfrm>
            <a:off x="3490721" y="816638"/>
            <a:ext cx="3464779" cy="5224724"/>
          </a:xfrm>
        </p:spPr>
        <p:txBody>
          <a:bodyPr anchor="ctr">
            <a:normAutofit fontScale="77500" lnSpcReduction="20000"/>
          </a:bodyPr>
          <a:lstStyle/>
          <a:p>
            <a:pPr algn="just">
              <a:lnSpc>
                <a:spcPct val="90000"/>
              </a:lnSpc>
              <a:spcAft>
                <a:spcPts val="1000"/>
              </a:spcAft>
            </a:pPr>
            <a:r>
              <a:rPr lang="it-IT" sz="1600" dirty="0"/>
              <a:t>Decreto-Legge 2 marzo 2024, n. 19, convertito con modificazioni dalla Legge 29 aprile 2024, n. 56, con il quale all’art.14 si prevede che: “A decorrere dall'anno scolastico 2023/2024, le attività formative durante il periodo annuale di servizio in prova prevedono anche la frequenza, comprovata dal conseguimento di apposito attestato finale, di uno o più moduli formativi, pari ad almeno il 20 per cento delle ore complessivamente previste nel decreto di cui al all'articolo 13, comma 1, quinto periodo, erogati nell'ambito delle linee di investimento 2.1 e 3.1 della Missione 4, Componente 1, del Piano nazionale di ripresa e resilienza.”.</a:t>
            </a:r>
          </a:p>
          <a:p>
            <a:pPr algn="just">
              <a:lnSpc>
                <a:spcPct val="90000"/>
              </a:lnSpc>
              <a:spcAft>
                <a:spcPts val="1000"/>
              </a:spcAft>
            </a:pPr>
            <a:r>
              <a:rPr lang="it-IT" sz="1600" dirty="0"/>
              <a:t>Nota 67715 del 13/05/2024: in considerazione dell’emanazione del suddetto decreto in un periodo già considerevolmente avanzato del percorso di formazione e di prova, di cui al citato DM 226/2022, qualora le attività formative siano state già concluse o sia residuato un numero di ore insufficienti, limitatamente all’anno scolastico 2023/2024 la mancata frequenza delle attività previste dal richiamato decreto legge non pregiudica la validità del percorso formativo. </a:t>
            </a:r>
            <a:endParaRPr lang="it-IT" sz="1500" dirty="0"/>
          </a:p>
        </p:txBody>
      </p:sp>
    </p:spTree>
    <p:extLst>
      <p:ext uri="{BB962C8B-B14F-4D97-AF65-F5344CB8AC3E}">
        <p14:creationId xmlns:p14="http://schemas.microsoft.com/office/powerpoint/2010/main" val="601182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482600" y="816638"/>
            <a:ext cx="2525519" cy="5224724"/>
          </a:xfrm>
        </p:spPr>
        <p:txBody>
          <a:bodyPr anchor="ctr">
            <a:normAutofit/>
          </a:bodyPr>
          <a:lstStyle/>
          <a:p>
            <a:r>
              <a:rPr lang="it-IT" sz="3300"/>
              <a:t>MATERIALE: D.M. n. 226 del 16/8/2022 art. 13, c. 2</a:t>
            </a:r>
          </a:p>
        </p:txBody>
      </p:sp>
      <p:sp>
        <p:nvSpPr>
          <p:cNvPr id="3" name="Segnaposto contenuto 2"/>
          <p:cNvSpPr>
            <a:spLocks noGrp="1"/>
          </p:cNvSpPr>
          <p:nvPr>
            <p:ph idx="1"/>
          </p:nvPr>
        </p:nvSpPr>
        <p:spPr>
          <a:xfrm>
            <a:off x="3490721" y="816638"/>
            <a:ext cx="3464779" cy="5224724"/>
          </a:xfrm>
        </p:spPr>
        <p:txBody>
          <a:bodyPr anchor="ctr">
            <a:normAutofit/>
          </a:bodyPr>
          <a:lstStyle/>
          <a:p>
            <a:pPr algn="just"/>
            <a:r>
              <a:rPr lang="it-IT" dirty="0"/>
              <a:t>Presentazione delle attività di insegnamento e formazione  </a:t>
            </a:r>
          </a:p>
          <a:p>
            <a:pPr algn="just"/>
            <a:r>
              <a:rPr lang="it-IT" dirty="0"/>
              <a:t>Presentazione documentazione contenuta nel portfolio professionale</a:t>
            </a:r>
          </a:p>
          <a:p>
            <a:pPr algn="just"/>
            <a:r>
              <a:rPr lang="it-IT" dirty="0"/>
              <a:t>Il materiale deve essere consegnato preliminarmente al Dirigente scolastico che lo trasmette al Comitato almeno cinque giorni prima della data fissata per il colloquio</a:t>
            </a:r>
          </a:p>
          <a:p>
            <a:pPr algn="just"/>
            <a:r>
              <a:rPr lang="it-IT" dirty="0"/>
              <a:t>Modalità preferibilmente digitale</a:t>
            </a:r>
          </a:p>
          <a:p>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482600" y="816638"/>
            <a:ext cx="2525519" cy="5224724"/>
          </a:xfrm>
        </p:spPr>
        <p:txBody>
          <a:bodyPr anchor="ctr">
            <a:normAutofit/>
          </a:bodyPr>
          <a:lstStyle/>
          <a:p>
            <a:r>
              <a:rPr lang="it-IT" dirty="0"/>
              <a:t>D.M. n. 226 del 16/8/2022</a:t>
            </a:r>
            <a:br>
              <a:rPr lang="it-IT" dirty="0"/>
            </a:br>
            <a:r>
              <a:rPr lang="it-IT" dirty="0"/>
              <a:t>ART. 13, c. 2</a:t>
            </a:r>
          </a:p>
        </p:txBody>
      </p:sp>
      <p:sp>
        <p:nvSpPr>
          <p:cNvPr id="3" name="Segnaposto contenuto 2"/>
          <p:cNvSpPr>
            <a:spLocks noGrp="1"/>
          </p:cNvSpPr>
          <p:nvPr>
            <p:ph idx="1"/>
          </p:nvPr>
        </p:nvSpPr>
        <p:spPr>
          <a:xfrm>
            <a:off x="3490721" y="816638"/>
            <a:ext cx="3464779" cy="5224724"/>
          </a:xfrm>
        </p:spPr>
        <p:txBody>
          <a:bodyPr anchor="ctr">
            <a:normAutofit/>
          </a:bodyPr>
          <a:lstStyle/>
          <a:p>
            <a:pPr algn="just"/>
            <a:r>
              <a:rPr lang="it-IT" dirty="0"/>
              <a:t>L’assenza al colloquio, ove non motivata da impedimenti inderogabili, non preclude l’espressione del parere</a:t>
            </a:r>
          </a:p>
          <a:p>
            <a:pPr algn="just"/>
            <a:r>
              <a:rPr lang="it-IT" dirty="0"/>
              <a:t>Il rinvio del colloquio per impedimenti non derogabili è consentito una sola volta. </a:t>
            </a:r>
          </a:p>
          <a:p>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782962" y="1179151"/>
            <a:ext cx="2475485" cy="4463889"/>
          </a:xfrm>
        </p:spPr>
        <p:txBody>
          <a:bodyPr anchor="ctr">
            <a:normAutofit/>
          </a:bodyPr>
          <a:lstStyle/>
          <a:p>
            <a:r>
              <a:rPr lang="it-IT" dirty="0"/>
              <a:t>D.M. n. 226 del 16/8/2022</a:t>
            </a:r>
            <a:br>
              <a:rPr lang="it-IT" dirty="0"/>
            </a:br>
            <a:r>
              <a:rPr lang="it-IT" dirty="0"/>
              <a:t>ART. 14</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336549"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2502"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Segnaposto contenuto 2"/>
          <p:cNvSpPr>
            <a:spLocks noGrp="1"/>
          </p:cNvSpPr>
          <p:nvPr>
            <p:ph idx="1"/>
          </p:nvPr>
        </p:nvSpPr>
        <p:spPr>
          <a:xfrm>
            <a:off x="3734188" y="1109145"/>
            <a:ext cx="4755762" cy="4603900"/>
          </a:xfrm>
        </p:spPr>
        <p:txBody>
          <a:bodyPr anchor="ctr">
            <a:normAutofit/>
          </a:bodyPr>
          <a:lstStyle/>
          <a:p>
            <a:pPr algn="just"/>
            <a:r>
              <a:rPr lang="it-IT" dirty="0"/>
              <a:t>Il parere del Comitato è obbligatorio, ma non vincolante per il dirigente scolastico, che può discostarsene con atto motivato. </a:t>
            </a:r>
          </a:p>
          <a:p>
            <a:endParaRPr lang="it-IT" dirty="0"/>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523104" y="0"/>
            <a:ext cx="631947"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10</TotalTime>
  <Words>1930</Words>
  <Application>Microsoft Office PowerPoint</Application>
  <PresentationFormat>Presentazione su schermo (4:3)</PresentationFormat>
  <Paragraphs>66</Paragraphs>
  <Slides>19</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19</vt:i4>
      </vt:variant>
    </vt:vector>
  </HeadingPairs>
  <TitlesOfParts>
    <vt:vector size="23" baseType="lpstr">
      <vt:lpstr>Arial</vt:lpstr>
      <vt:lpstr>Trebuchet MS</vt:lpstr>
      <vt:lpstr>Wingdings 3</vt:lpstr>
      <vt:lpstr>Sfaccettatura</vt:lpstr>
      <vt:lpstr>PLENARIA CONCLUSIVA </vt:lpstr>
      <vt:lpstr>TIPOLOGIE DI NEOIMMESSI</vt:lpstr>
      <vt:lpstr>TEMPISTICA: D.M. n. 226 del 16/8/2022 art. 13, c. 1</vt:lpstr>
      <vt:lpstr>TEMPISTICA: D.M. n. 226 del 16/8/2022 art. 13, c. 1</vt:lpstr>
      <vt:lpstr>TEMPISTICA:</vt:lpstr>
      <vt:lpstr>Attività formative del percorso di formazione e prova del personale docente ed educativo neoassunto</vt:lpstr>
      <vt:lpstr>MATERIALE: D.M. n. 226 del 16/8/2022 art. 13, c. 2</vt:lpstr>
      <vt:lpstr>D.M. n. 226 del 16/8/2022 ART. 13, c. 2</vt:lpstr>
      <vt:lpstr>D.M. n. 226 del 16/8/2022 ART. 14</vt:lpstr>
      <vt:lpstr>Ripetizione periodo di prova</vt:lpstr>
      <vt:lpstr>D.M. n. 226 del 16/8/2022 ART. 13</vt:lpstr>
      <vt:lpstr>Il tutor</vt:lpstr>
      <vt:lpstr>Criteri per la verifica degli standard professionali del personale docente in percorso di formazione e periodo annuale di prova in servizio D.M. n. 226 del 12/8/2022 ART. 4, c. 2</vt:lpstr>
      <vt:lpstr>Criteri per la verifica degli standard professionali del personale docente in percorso di formazione e periodo annuale di prova in servizio D.M. n. 226 del 12/8/2022  ART. 4, c. 1</vt:lpstr>
      <vt:lpstr>Criteri per la verifica degli standard professionali del personale docente in percorso di formazione e periodo annuale di prova in servizio D.M. n. 226 del 12/8/2022 ART. 4, c. 2</vt:lpstr>
      <vt:lpstr>Criteri per la verifica degli standard professionali del personale docente in percorso di formazione e periodo annuale di prova in servizio D.M. n. 226 del 12/8/2022 ART. 4, c. 2</vt:lpstr>
      <vt:lpstr>D.M. n. 226 del 16/8/2022 ART. 14</vt:lpstr>
      <vt:lpstr>TEST FINALE</vt:lpstr>
      <vt:lpstr>FINE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PLENARIA CONCLUSIVA </dc:title>
  <dc:creator>commissione lecco</dc:creator>
  <cp:lastModifiedBy>commissione lecco</cp:lastModifiedBy>
  <cp:revision>2</cp:revision>
  <dcterms:created xsi:type="dcterms:W3CDTF">2024-05-15T15:47:13Z</dcterms:created>
  <dcterms:modified xsi:type="dcterms:W3CDTF">2024-05-15T15:57:31Z</dcterms:modified>
</cp:coreProperties>
</file>