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4" r:id="rId3"/>
    <p:sldId id="275" r:id="rId4"/>
    <p:sldId id="257" r:id="rId5"/>
    <p:sldId id="258" r:id="rId6"/>
    <p:sldId id="259" r:id="rId7"/>
    <p:sldId id="260" r:id="rId8"/>
    <p:sldId id="261" r:id="rId9"/>
    <p:sldId id="262" r:id="rId10"/>
    <p:sldId id="263" r:id="rId11"/>
    <p:sldId id="264" r:id="rId12"/>
    <p:sldId id="276" r:id="rId13"/>
    <p:sldId id="265" r:id="rId14"/>
    <p:sldId id="266" r:id="rId15"/>
    <p:sldId id="267" r:id="rId16"/>
    <p:sldId id="268" r:id="rId17"/>
    <p:sldId id="269" r:id="rId18"/>
    <p:sldId id="271"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it-IT" smtClean="0"/>
              <a:t>Fare clic per modificare lo stile del titolo</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1/22/2025</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ncho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48A87A34-81AB-432B-8DAE-1953F412C126}" type="datetimeFigureOut">
              <a:rPr lang="en-US" dirty="0"/>
              <a:t>1/22/2025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Content Placeholder 3"/>
          <p:cNvSpPr>
            <a:spLocks noGrp="1"/>
          </p:cNvSpPr>
          <p:nvPr>
            <p:ph sz="half" idx="2"/>
          </p:nvPr>
        </p:nvSpPr>
        <p:spPr>
          <a:xfrm>
            <a:off x="1447191" y="2824269"/>
            <a:ext cx="4645152" cy="2644457"/>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Content Placeholder 5"/>
          <p:cNvSpPr>
            <a:spLocks noGrp="1"/>
          </p:cNvSpPr>
          <p:nvPr>
            <p:ph sz="quarter" idx="4"/>
          </p:nvPr>
        </p:nvSpPr>
        <p:spPr>
          <a:xfrm>
            <a:off x="6412362" y="2821491"/>
            <a:ext cx="4645152" cy="2637371"/>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it-IT" smtClean="0"/>
              <a:t>Fare clic per modificare lo stile del titolo</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1/22/2025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1/22/2025</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1/22/2025</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scuolafutura.pubblica.istruzione.it/"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neoassunti.usrtoscana.it/formazione/" TargetMode="External"/><Relationship Id="rId2" Type="http://schemas.openxmlformats.org/officeDocument/2006/relationships/hyperlink" Target="https://neoassunti.indire.i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dirty="0" smtClean="0"/>
              <a:t>Formazione docenti neoassunti 2024/25</a:t>
            </a:r>
            <a:endParaRPr lang="it-IT" dirty="0"/>
          </a:p>
        </p:txBody>
      </p:sp>
      <p:sp>
        <p:nvSpPr>
          <p:cNvPr id="3" name="Sottotitolo 2"/>
          <p:cNvSpPr>
            <a:spLocks noGrp="1"/>
          </p:cNvSpPr>
          <p:nvPr>
            <p:ph type="subTitle" idx="1"/>
          </p:nvPr>
        </p:nvSpPr>
        <p:spPr>
          <a:xfrm>
            <a:off x="2417780" y="3531204"/>
            <a:ext cx="8637072" cy="2453960"/>
          </a:xfrm>
        </p:spPr>
        <p:txBody>
          <a:bodyPr>
            <a:normAutofit/>
          </a:bodyPr>
          <a:lstStyle/>
          <a:p>
            <a:r>
              <a:rPr lang="it-IT" dirty="0" err="1" smtClean="0"/>
              <a:t>Iis</a:t>
            </a:r>
            <a:r>
              <a:rPr lang="it-IT" dirty="0" smtClean="0"/>
              <a:t> </a:t>
            </a:r>
            <a:r>
              <a:rPr lang="it-IT" dirty="0" err="1" smtClean="0"/>
              <a:t>leonardo</a:t>
            </a:r>
            <a:r>
              <a:rPr lang="it-IT" dirty="0" smtClean="0"/>
              <a:t> da vinci – </a:t>
            </a:r>
            <a:r>
              <a:rPr lang="it-IT" dirty="0" err="1" smtClean="0"/>
              <a:t>firenze</a:t>
            </a:r>
            <a:endParaRPr lang="it-IT" dirty="0" smtClean="0"/>
          </a:p>
          <a:p>
            <a:endParaRPr lang="it-IT" dirty="0"/>
          </a:p>
          <a:p>
            <a:r>
              <a:rPr lang="it-IT" dirty="0" smtClean="0"/>
              <a:t>l. 107/2015</a:t>
            </a:r>
          </a:p>
          <a:p>
            <a:r>
              <a:rPr lang="it-IT" dirty="0" smtClean="0"/>
              <a:t>Dm 226/2022</a:t>
            </a:r>
          </a:p>
          <a:p>
            <a:r>
              <a:rPr lang="it-IT" dirty="0" smtClean="0"/>
              <a:t>Nota </a:t>
            </a:r>
            <a:r>
              <a:rPr lang="it-IT" dirty="0" err="1" smtClean="0"/>
              <a:t>mim</a:t>
            </a:r>
            <a:r>
              <a:rPr lang="it-IT" dirty="0" smtClean="0"/>
              <a:t> 202382 del 26/11/2024</a:t>
            </a:r>
            <a:endParaRPr lang="it-IT" dirty="0"/>
          </a:p>
        </p:txBody>
      </p:sp>
    </p:spTree>
    <p:extLst>
      <p:ext uri="{BB962C8B-B14F-4D97-AF65-F5344CB8AC3E}">
        <p14:creationId xmlns:p14="http://schemas.microsoft.com/office/powerpoint/2010/main" val="29467410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51578" y="804519"/>
            <a:ext cx="10186239" cy="1049235"/>
          </a:xfrm>
        </p:spPr>
        <p:txBody>
          <a:bodyPr/>
          <a:lstStyle/>
          <a:p>
            <a:r>
              <a:rPr lang="it-IT" dirty="0" smtClean="0"/>
              <a:t>ATTIVITA’ FORMATIVE  PER </a:t>
            </a:r>
            <a:r>
              <a:rPr lang="it-IT" u="sng" dirty="0" smtClean="0"/>
              <a:t>ALMENO</a:t>
            </a:r>
            <a:r>
              <a:rPr lang="it-IT" dirty="0" smtClean="0"/>
              <a:t> 50 ORE EFFETTIVE </a:t>
            </a:r>
            <a:endParaRPr lang="it-IT" dirty="0"/>
          </a:p>
        </p:txBody>
      </p:sp>
      <p:sp>
        <p:nvSpPr>
          <p:cNvPr id="3" name="Segnaposto contenuto 2"/>
          <p:cNvSpPr>
            <a:spLocks noGrp="1"/>
          </p:cNvSpPr>
          <p:nvPr>
            <p:ph idx="1"/>
          </p:nvPr>
        </p:nvSpPr>
        <p:spPr/>
        <p:txBody>
          <a:bodyPr>
            <a:normAutofit fontScale="70000" lnSpcReduction="20000"/>
          </a:bodyPr>
          <a:lstStyle/>
          <a:p>
            <a:r>
              <a:rPr lang="it-IT" dirty="0" smtClean="0"/>
              <a:t>INCONTRI IN PRESENZA CON PERSONALE ESPERTO SU TEMATICHE PREVISTE DALLA NOTA 202382: </a:t>
            </a:r>
            <a:r>
              <a:rPr lang="it-IT" b="1" dirty="0" smtClean="0"/>
              <a:t>6 ORE</a:t>
            </a:r>
            <a:r>
              <a:rPr lang="it-IT" dirty="0" smtClean="0"/>
              <a:t> (PRIMA RIUNIONE DI 4 ORE + SECONDA RIUNIONE DI 2 ORE)</a:t>
            </a:r>
          </a:p>
          <a:p>
            <a:r>
              <a:rPr lang="it-IT" dirty="0" smtClean="0"/>
              <a:t>LABORATORI FORMATIVI RELATIVI ALLE LINEE DI INTERVENTO PNRR DM65 E DM66: </a:t>
            </a:r>
            <a:r>
              <a:rPr lang="it-IT" b="1" dirty="0" smtClean="0"/>
              <a:t>ALMENO 12 ORE</a:t>
            </a:r>
          </a:p>
          <a:p>
            <a:r>
              <a:rPr lang="it-IT" i="1" dirty="0" smtClean="0"/>
              <a:t>PEER TO PEER </a:t>
            </a:r>
            <a:r>
              <a:rPr lang="it-IT" dirty="0" smtClean="0"/>
              <a:t>COL TUTOR: </a:t>
            </a:r>
            <a:r>
              <a:rPr lang="it-IT" b="1" dirty="0" smtClean="0"/>
              <a:t>12 ORE DI OSSERVAZIONE RECIPROCA </a:t>
            </a:r>
            <a:r>
              <a:rPr lang="it-IT" dirty="0" smtClean="0"/>
              <a:t>+ ore non quantificate di confronto iniziale, intermedio e finale</a:t>
            </a:r>
          </a:p>
          <a:p>
            <a:r>
              <a:rPr lang="it-IT" dirty="0" smtClean="0"/>
              <a:t>ATTIVITA’ FORMATIVE ASINCRONE GESTITE DALLA PIATTAFORMA INDIRE (EQUIVALENTI A 20 ORE), da svolgere autonomamente dopo l’apertura della piattaforma (previsto anche un questionario a cura del docente tutor)</a:t>
            </a:r>
          </a:p>
          <a:p>
            <a:pPr marL="0" indent="0">
              <a:buNone/>
            </a:pPr>
            <a:endParaRPr lang="it-IT" dirty="0" smtClean="0"/>
          </a:p>
          <a:p>
            <a:pPr marL="0" indent="0">
              <a:buNone/>
            </a:pPr>
            <a:r>
              <a:rPr lang="it-IT" dirty="0" smtClean="0"/>
              <a:t>LE ATTIVITA’ FORMATIVE SONO:</a:t>
            </a:r>
          </a:p>
          <a:p>
            <a:pPr>
              <a:buFontTx/>
              <a:buChar char="-"/>
            </a:pPr>
            <a:r>
              <a:rPr lang="it-IT" dirty="0" smtClean="0"/>
              <a:t>OBBLIGATORIE (impegno di servizio)</a:t>
            </a:r>
          </a:p>
          <a:p>
            <a:pPr>
              <a:buFontTx/>
              <a:buChar char="-"/>
            </a:pPr>
            <a:r>
              <a:rPr lang="it-IT" dirty="0" smtClean="0"/>
              <a:t>AGGIUNTIVE RISPETTO ALLE NORMALI ATTIVITA’ (non rientrano nelle 40+40 contrattuali)</a:t>
            </a:r>
            <a:endParaRPr lang="it-IT" dirty="0"/>
          </a:p>
        </p:txBody>
      </p:sp>
    </p:spTree>
    <p:extLst>
      <p:ext uri="{BB962C8B-B14F-4D97-AF65-F5344CB8AC3E}">
        <p14:creationId xmlns:p14="http://schemas.microsoft.com/office/powerpoint/2010/main" val="36606814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INCONTRI IN PRESENZA (6 ORE)</a:t>
            </a:r>
            <a:endParaRPr lang="it-IT" dirty="0"/>
          </a:p>
        </p:txBody>
      </p:sp>
      <p:sp>
        <p:nvSpPr>
          <p:cNvPr id="3" name="Segnaposto contenuto 2"/>
          <p:cNvSpPr>
            <a:spLocks noGrp="1"/>
          </p:cNvSpPr>
          <p:nvPr>
            <p:ph idx="1"/>
          </p:nvPr>
        </p:nvSpPr>
        <p:spPr>
          <a:xfrm>
            <a:off x="1451579" y="2015732"/>
            <a:ext cx="9603275" cy="4135686"/>
          </a:xfrm>
        </p:spPr>
        <p:txBody>
          <a:bodyPr>
            <a:normAutofit fontScale="62500" lnSpcReduction="20000"/>
          </a:bodyPr>
          <a:lstStyle/>
          <a:p>
            <a:r>
              <a:rPr lang="it-IT" dirty="0" smtClean="0"/>
              <a:t>LE 6 ORE DI INCONTRI IN PRESENZA SONO GESTITE DALLA SCUOLA POLO DI AMBITO E COINVOLGONO TUTTI I DOCENTI DELL’AMBITO TERRITORIALE, SUDDIVISI PER ORDINE DI SCUOLA</a:t>
            </a:r>
            <a:r>
              <a:rPr lang="it-IT" dirty="0" smtClean="0"/>
              <a:t>.</a:t>
            </a:r>
          </a:p>
          <a:p>
            <a:r>
              <a:rPr lang="it-IT" dirty="0" smtClean="0"/>
              <a:t>CALENDARIZZAZIONE INCONTRI PER LE SCUOLE DELL’INFANZIA E PRIMARIA: </a:t>
            </a:r>
            <a:r>
              <a:rPr lang="it-IT" b="1" dirty="0" smtClean="0"/>
              <a:t>28/01/2025 (4 ORE) E 19/05/2025 (2 ORE)</a:t>
            </a:r>
            <a:endParaRPr lang="it-IT" b="1" dirty="0" smtClean="0"/>
          </a:p>
          <a:p>
            <a:r>
              <a:rPr lang="it-IT" dirty="0" smtClean="0"/>
              <a:t>CALENDARIZZAZIONE INCONTRI PER LE SCUOLE DI ISTRUZIONE SECONDARIA: </a:t>
            </a:r>
            <a:r>
              <a:rPr lang="it-IT" b="1" dirty="0" smtClean="0"/>
              <a:t>30/01/2025 (4 ORE) E 20/05/2025 (2 ORE)</a:t>
            </a:r>
          </a:p>
          <a:p>
            <a:r>
              <a:rPr lang="it-IT" dirty="0" smtClean="0"/>
              <a:t>TEMATICHE:</a:t>
            </a:r>
          </a:p>
          <a:p>
            <a:pPr lvl="1"/>
            <a:r>
              <a:rPr lang="it-IT" dirty="0"/>
              <a:t>buone pratiche di didattiche </a:t>
            </a:r>
            <a:r>
              <a:rPr lang="it-IT" dirty="0" smtClean="0"/>
              <a:t>disciplinari;</a:t>
            </a:r>
          </a:p>
          <a:p>
            <a:pPr lvl="1"/>
            <a:r>
              <a:rPr lang="it-IT" dirty="0"/>
              <a:t>percorsi per competenze relazionali e </a:t>
            </a:r>
            <a:r>
              <a:rPr lang="it-IT" dirty="0" smtClean="0"/>
              <a:t>trasversali;</a:t>
            </a:r>
          </a:p>
          <a:p>
            <a:pPr lvl="1"/>
            <a:r>
              <a:rPr lang="it-IT" dirty="0"/>
              <a:t>insegnamento di educazione civica: nuove Linee Guida per l’insegnamento dell’Educazione Civica (D.M. n.183/24) e sua integrazione nel curricolo</a:t>
            </a:r>
            <a:r>
              <a:rPr lang="it-IT" dirty="0" smtClean="0"/>
              <a:t>;</a:t>
            </a:r>
          </a:p>
          <a:p>
            <a:pPr lvl="1"/>
            <a:r>
              <a:rPr lang="it-IT" dirty="0"/>
              <a:t>valutazione didattica degli apprendimenti e del comportamento</a:t>
            </a:r>
            <a:r>
              <a:rPr lang="it-IT" dirty="0" smtClean="0"/>
              <a:t>;</a:t>
            </a:r>
          </a:p>
          <a:p>
            <a:pPr lvl="1"/>
            <a:r>
              <a:rPr lang="it-IT" dirty="0"/>
              <a:t>educazione alla </a:t>
            </a:r>
            <a:r>
              <a:rPr lang="it-IT" dirty="0" smtClean="0"/>
              <a:t>sostenibilità.</a:t>
            </a:r>
          </a:p>
          <a:p>
            <a:pPr marL="0" indent="0">
              <a:buNone/>
            </a:pPr>
            <a:r>
              <a:rPr lang="it-IT" u="sng" dirty="0" smtClean="0"/>
              <a:t>LA PRESENZA E’ OBBLIGATORIA</a:t>
            </a:r>
          </a:p>
          <a:p>
            <a:pPr marL="0" indent="0">
              <a:buNone/>
            </a:pPr>
            <a:endParaRPr lang="it-IT" dirty="0" smtClean="0"/>
          </a:p>
          <a:p>
            <a:pPr marL="0" indent="0">
              <a:buNone/>
            </a:pPr>
            <a:r>
              <a:rPr lang="it-IT" dirty="0" smtClean="0"/>
              <a:t>IN </a:t>
            </a:r>
            <a:r>
              <a:rPr lang="it-IT" dirty="0" smtClean="0"/>
              <a:t>CASO DI ASSENZA PER MALATTIA: recupero dell’incontro in presenza in forme da stabilire.</a:t>
            </a:r>
          </a:p>
        </p:txBody>
      </p:sp>
    </p:spTree>
    <p:extLst>
      <p:ext uri="{BB962C8B-B14F-4D97-AF65-F5344CB8AC3E}">
        <p14:creationId xmlns:p14="http://schemas.microsoft.com/office/powerpoint/2010/main" val="24917834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LABORATORI FORMATIVI (12 ORE)</a:t>
            </a:r>
            <a:endParaRPr lang="it-IT" dirty="0"/>
          </a:p>
        </p:txBody>
      </p:sp>
      <p:sp>
        <p:nvSpPr>
          <p:cNvPr id="3" name="Segnaposto contenuto 2"/>
          <p:cNvSpPr>
            <a:spLocks noGrp="1"/>
          </p:cNvSpPr>
          <p:nvPr>
            <p:ph idx="1"/>
          </p:nvPr>
        </p:nvSpPr>
        <p:spPr>
          <a:xfrm>
            <a:off x="1571105" y="2015732"/>
            <a:ext cx="9483749" cy="3362603"/>
          </a:xfrm>
        </p:spPr>
        <p:txBody>
          <a:bodyPr>
            <a:normAutofit fontScale="70000" lnSpcReduction="20000"/>
          </a:bodyPr>
          <a:lstStyle/>
          <a:p>
            <a:r>
              <a:rPr lang="it-IT" dirty="0" smtClean="0"/>
              <a:t>SVOLGIMENTO DI (ALMENO) 12 ORE DI FORMAZIONE SULLE SEGUENTI AREE TEMATICHE:</a:t>
            </a:r>
          </a:p>
          <a:p>
            <a:pPr lvl="1"/>
            <a:r>
              <a:rPr lang="it-IT" sz="2000" dirty="0" smtClean="0"/>
              <a:t>DIDATTICA DIGITALE INTEGRATA E FORMAZIONE SULLA TRANSIZIONE DIGITALE DEL PERSONALE SCOLASTICO (PNRR DM 66) </a:t>
            </a:r>
          </a:p>
          <a:p>
            <a:pPr lvl="1"/>
            <a:r>
              <a:rPr lang="it-IT" sz="2000" dirty="0" smtClean="0"/>
              <a:t>NUOVE COMPETENZE E NUOVI LINGUAGGI IN RELAZIONE AL MULTILINGUISMO (PNRR DM 65)</a:t>
            </a:r>
          </a:p>
          <a:p>
            <a:pPr lvl="1"/>
            <a:endParaRPr lang="it-IT" dirty="0" smtClean="0"/>
          </a:p>
          <a:p>
            <a:r>
              <a:rPr lang="it-IT" dirty="0" smtClean="0"/>
              <a:t>LA FORMAZIONE SI SVOLGE ATTRAVERSO LA FREQUENZA DEI CORSI CARICATI SULLA PIATTAFORMA </a:t>
            </a:r>
            <a:r>
              <a:rPr lang="it-IT" dirty="0" smtClean="0">
                <a:hlinkClick r:id="rId2"/>
              </a:rPr>
              <a:t>www.scuolafutura.pubblica.istruzione.it</a:t>
            </a:r>
            <a:r>
              <a:rPr lang="it-IT" dirty="0" smtClean="0"/>
              <a:t> (accesso con SPID)</a:t>
            </a:r>
          </a:p>
          <a:p>
            <a:r>
              <a:rPr lang="it-IT" dirty="0" smtClean="0"/>
              <a:t>LA SCELTA DEL CORSO PUO’ ESSERE LIBERA PER CIASCUN DOCENTE, PURCHE’:</a:t>
            </a:r>
          </a:p>
          <a:p>
            <a:pPr lvl="1"/>
            <a:r>
              <a:rPr lang="it-IT" dirty="0" smtClean="0"/>
              <a:t>IL CORSO ABBIA LA DURATA DI ALMENO 12 ORE</a:t>
            </a:r>
          </a:p>
          <a:p>
            <a:pPr lvl="1"/>
            <a:r>
              <a:rPr lang="it-IT" dirty="0" smtClean="0"/>
              <a:t>IL CORSO SI SVOLGA IN MODALITA’ SINCRONA (PRESENZA O ONLINE)</a:t>
            </a:r>
          </a:p>
          <a:p>
            <a:pPr lvl="1"/>
            <a:r>
              <a:rPr lang="it-IT" dirty="0" smtClean="0"/>
              <a:t>IL CORSO RIGUARDI UNA DELLE DUE TEMATICHE SUDDETTE</a:t>
            </a:r>
          </a:p>
          <a:p>
            <a:pPr lvl="1"/>
            <a:endParaRPr lang="it-IT" dirty="0" smtClean="0"/>
          </a:p>
          <a:p>
            <a:pPr marL="0" indent="0">
              <a:buNone/>
            </a:pPr>
            <a:endParaRPr lang="it-IT" dirty="0" smtClean="0"/>
          </a:p>
        </p:txBody>
      </p:sp>
    </p:spTree>
    <p:extLst>
      <p:ext uri="{BB962C8B-B14F-4D97-AF65-F5344CB8AC3E}">
        <p14:creationId xmlns:p14="http://schemas.microsoft.com/office/powerpoint/2010/main" val="118316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ATTIVITA’ DI </a:t>
            </a:r>
            <a:r>
              <a:rPr lang="it-IT" i="1" dirty="0" smtClean="0"/>
              <a:t>PEER TO PEER </a:t>
            </a:r>
            <a:r>
              <a:rPr lang="it-IT" dirty="0" smtClean="0"/>
              <a:t>COL TUTOR (12 ORE + ORE DI PROGRAMMAZIONE/RESTITUZIONE)</a:t>
            </a:r>
            <a:endParaRPr lang="it-IT" dirty="0"/>
          </a:p>
        </p:txBody>
      </p:sp>
      <p:sp>
        <p:nvSpPr>
          <p:cNvPr id="3" name="Segnaposto contenuto 2"/>
          <p:cNvSpPr>
            <a:spLocks noGrp="1"/>
          </p:cNvSpPr>
          <p:nvPr>
            <p:ph idx="1"/>
          </p:nvPr>
        </p:nvSpPr>
        <p:spPr/>
        <p:txBody>
          <a:bodyPr>
            <a:normAutofit fontScale="92500" lnSpcReduction="20000"/>
          </a:bodyPr>
          <a:lstStyle/>
          <a:p>
            <a:r>
              <a:rPr lang="it-IT" dirty="0" smtClean="0"/>
              <a:t>12 ore di osservazione reciproca (si suggerisce una prevalenza di osservazione da parte del tutor nella classe del docente in formazione)</a:t>
            </a:r>
          </a:p>
          <a:p>
            <a:r>
              <a:rPr lang="it-IT" dirty="0" smtClean="0"/>
              <a:t>Le ore di osservazione sono </a:t>
            </a:r>
            <a:r>
              <a:rPr lang="it-IT" u="sng" dirty="0" smtClean="0"/>
              <a:t>aggiuntive</a:t>
            </a:r>
            <a:r>
              <a:rPr lang="it-IT" dirty="0" smtClean="0"/>
              <a:t> rispetto al normale orario, ed in caso di classi comuni è opportuno svolgere l’osservazione in classi diverse per creare un punto di vista «terzo».</a:t>
            </a:r>
          </a:p>
          <a:p>
            <a:r>
              <a:rPr lang="it-IT" dirty="0" smtClean="0"/>
              <a:t>La calendarizzazione è concordata tra docente e tutor. L’osservazione dovrà riguardare momenti differenziati e significativi dell’attività didattica.</a:t>
            </a:r>
          </a:p>
          <a:p>
            <a:r>
              <a:rPr lang="it-IT" dirty="0" smtClean="0"/>
              <a:t>Il docente tutor, per ciascuna seduta, compila </a:t>
            </a:r>
            <a:r>
              <a:rPr lang="it-IT" u="sng" dirty="0" smtClean="0"/>
              <a:t>a proprio uso </a:t>
            </a:r>
            <a:r>
              <a:rPr lang="it-IT" dirty="0" smtClean="0"/>
              <a:t>la scheda di osservazione predisposta dal Ministero (Allegato A al DM 226/2022)</a:t>
            </a:r>
          </a:p>
          <a:p>
            <a:r>
              <a:rPr lang="it-IT" dirty="0" smtClean="0"/>
              <a:t>Le schede di osservazione serviranno da base per la redazione della relazione finale del tutor.</a:t>
            </a:r>
            <a:endParaRPr lang="it-IT" dirty="0"/>
          </a:p>
        </p:txBody>
      </p:sp>
    </p:spTree>
    <p:extLst>
      <p:ext uri="{BB962C8B-B14F-4D97-AF65-F5344CB8AC3E}">
        <p14:creationId xmlns:p14="http://schemas.microsoft.com/office/powerpoint/2010/main" val="14949674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OSSERVAZIONI DEL DIRIGENTE SCOLASTICO</a:t>
            </a:r>
            <a:endParaRPr lang="it-IT" dirty="0"/>
          </a:p>
        </p:txBody>
      </p:sp>
      <p:sp>
        <p:nvSpPr>
          <p:cNvPr id="3" name="Segnaposto contenuto 2"/>
          <p:cNvSpPr>
            <a:spLocks noGrp="1"/>
          </p:cNvSpPr>
          <p:nvPr>
            <p:ph idx="1"/>
          </p:nvPr>
        </p:nvSpPr>
        <p:spPr/>
        <p:txBody>
          <a:bodyPr/>
          <a:lstStyle/>
          <a:p>
            <a:r>
              <a:rPr lang="it-IT" dirty="0" smtClean="0"/>
              <a:t>E’ previsto che il dirigente scolastico effettui </a:t>
            </a:r>
            <a:r>
              <a:rPr lang="it-IT" u="sng" dirty="0" smtClean="0"/>
              <a:t>almeno una visita</a:t>
            </a:r>
            <a:r>
              <a:rPr lang="it-IT" dirty="0" smtClean="0"/>
              <a:t> nella classe del docente in formazione. Le visite possono essere reiterate.</a:t>
            </a:r>
          </a:p>
          <a:p>
            <a:r>
              <a:rPr lang="it-IT" dirty="0" smtClean="0"/>
              <a:t>Le visite possono essere </a:t>
            </a:r>
            <a:r>
              <a:rPr lang="it-IT" u="sng" dirty="0" smtClean="0"/>
              <a:t>sia concordate che non concordate</a:t>
            </a:r>
            <a:r>
              <a:rPr lang="it-IT" dirty="0" smtClean="0"/>
              <a:t>.</a:t>
            </a:r>
          </a:p>
          <a:p>
            <a:pPr marL="0" indent="0">
              <a:buNone/>
            </a:pPr>
            <a:endParaRPr lang="it-IT" dirty="0"/>
          </a:p>
        </p:txBody>
      </p:sp>
    </p:spTree>
    <p:extLst>
      <p:ext uri="{BB962C8B-B14F-4D97-AF65-F5344CB8AC3E}">
        <p14:creationId xmlns:p14="http://schemas.microsoft.com/office/powerpoint/2010/main" val="2311241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DOCUMENTAZIONE FINALE</a:t>
            </a:r>
            <a:endParaRPr lang="it-IT" dirty="0"/>
          </a:p>
        </p:txBody>
      </p:sp>
      <p:sp>
        <p:nvSpPr>
          <p:cNvPr id="3" name="Segnaposto contenuto 2"/>
          <p:cNvSpPr>
            <a:spLocks noGrp="1"/>
          </p:cNvSpPr>
          <p:nvPr>
            <p:ph idx="1"/>
          </p:nvPr>
        </p:nvSpPr>
        <p:spPr/>
        <p:txBody>
          <a:bodyPr>
            <a:normAutofit fontScale="62500" lnSpcReduction="20000"/>
          </a:bodyPr>
          <a:lstStyle/>
          <a:p>
            <a:r>
              <a:rPr lang="it-IT" dirty="0" smtClean="0"/>
              <a:t>Al termine del percorso, secondo indicazioni che verranno date, il docente in formazione metterà a disposizione le risultanze delle attività formative svolte sulla piattaforma INDIRE ed il Bilancio finale delle competenze.</a:t>
            </a:r>
          </a:p>
          <a:p>
            <a:r>
              <a:rPr lang="it-IT" dirty="0" smtClean="0"/>
              <a:t>La documentazione sarà costituita da:</a:t>
            </a:r>
          </a:p>
          <a:p>
            <a:pPr>
              <a:buFontTx/>
              <a:buChar char="-"/>
            </a:pPr>
            <a:r>
              <a:rPr lang="it-IT" dirty="0" smtClean="0"/>
              <a:t>Registri delle presenze agli incontri in presenza.</a:t>
            </a:r>
          </a:p>
          <a:p>
            <a:pPr>
              <a:buFontTx/>
              <a:buChar char="-"/>
            </a:pPr>
            <a:r>
              <a:rPr lang="it-IT" dirty="0" smtClean="0"/>
              <a:t>Attestato dello svolgimento dei laboratori formativi.</a:t>
            </a:r>
          </a:p>
          <a:p>
            <a:pPr>
              <a:buFontTx/>
              <a:buChar char="-"/>
            </a:pPr>
            <a:r>
              <a:rPr lang="it-IT" dirty="0" smtClean="0"/>
              <a:t>Registri delle attività </a:t>
            </a:r>
            <a:r>
              <a:rPr lang="it-IT" i="1" dirty="0" smtClean="0"/>
              <a:t>Peer to </a:t>
            </a:r>
            <a:r>
              <a:rPr lang="it-IT" i="1" dirty="0" err="1" smtClean="0"/>
              <a:t>peer</a:t>
            </a:r>
            <a:r>
              <a:rPr lang="it-IT" i="1" dirty="0" smtClean="0"/>
              <a:t>.</a:t>
            </a:r>
            <a:endParaRPr lang="it-IT" dirty="0" smtClean="0"/>
          </a:p>
          <a:p>
            <a:pPr>
              <a:buFontTx/>
              <a:buChar char="-"/>
            </a:pPr>
            <a:r>
              <a:rPr lang="it-IT" dirty="0" smtClean="0"/>
              <a:t>Materiali relativi alla formazione su piattaforma INDIRE.</a:t>
            </a:r>
          </a:p>
          <a:p>
            <a:pPr>
              <a:buFontTx/>
              <a:buChar char="-"/>
            </a:pPr>
            <a:r>
              <a:rPr lang="it-IT" dirty="0" smtClean="0"/>
              <a:t>Bilancio iniziale e finale delle competenze.</a:t>
            </a:r>
          </a:p>
          <a:p>
            <a:pPr>
              <a:buFontTx/>
              <a:buChar char="-"/>
            </a:pPr>
            <a:r>
              <a:rPr lang="it-IT" dirty="0" smtClean="0"/>
              <a:t>Relazione del docente tutor (su modello fornito dal Dirigente scolastico)</a:t>
            </a:r>
          </a:p>
          <a:p>
            <a:pPr>
              <a:buFontTx/>
              <a:buChar char="-"/>
            </a:pPr>
            <a:r>
              <a:rPr lang="it-IT" dirty="0" smtClean="0"/>
              <a:t>Relazione del dirigente scolastico (comprensiva di elementi relativi alle presenze in servizio ed al rispetto degli standard professionali)</a:t>
            </a:r>
            <a:endParaRPr lang="it-IT" dirty="0"/>
          </a:p>
        </p:txBody>
      </p:sp>
    </p:spTree>
    <p:extLst>
      <p:ext uri="{BB962C8B-B14F-4D97-AF65-F5344CB8AC3E}">
        <p14:creationId xmlns:p14="http://schemas.microsoft.com/office/powerpoint/2010/main" val="26621298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VERIFICA DEL COMITATO DI VALUTAZIONE (1)</a:t>
            </a:r>
            <a:endParaRPr lang="it-IT" dirty="0"/>
          </a:p>
        </p:txBody>
      </p:sp>
      <p:sp>
        <p:nvSpPr>
          <p:cNvPr id="3" name="Segnaposto contenuto 2"/>
          <p:cNvSpPr>
            <a:spLocks noGrp="1"/>
          </p:cNvSpPr>
          <p:nvPr>
            <p:ph idx="1"/>
          </p:nvPr>
        </p:nvSpPr>
        <p:spPr/>
        <p:txBody>
          <a:bodyPr/>
          <a:lstStyle/>
          <a:p>
            <a:r>
              <a:rPr lang="it-IT" dirty="0" smtClean="0"/>
              <a:t>La verifica del percorso e della validità dei suoi risultati è affidata al Comitato di Valutazione dell’Istituto.</a:t>
            </a:r>
          </a:p>
          <a:p>
            <a:r>
              <a:rPr lang="it-IT" dirty="0" smtClean="0"/>
              <a:t>Il Comitato è costituito da tre docenti, di cui due individuati dal Collegio ed uno dal Consiglio di Istituto, e resta in carica tre </a:t>
            </a:r>
            <a:r>
              <a:rPr lang="it-IT" dirty="0" smtClean="0"/>
              <a:t>anni.</a:t>
            </a:r>
            <a:endParaRPr lang="it-IT" dirty="0" smtClean="0"/>
          </a:p>
          <a:p>
            <a:r>
              <a:rPr lang="it-IT" dirty="0" smtClean="0"/>
              <a:t>Il Comitato è </a:t>
            </a:r>
            <a:r>
              <a:rPr lang="it-IT" u="sng" dirty="0" smtClean="0"/>
              <a:t>presieduto</a:t>
            </a:r>
            <a:r>
              <a:rPr lang="it-IT" dirty="0" smtClean="0"/>
              <a:t> dal Dirigente scolastico ed </a:t>
            </a:r>
            <a:r>
              <a:rPr lang="it-IT" u="sng" dirty="0" smtClean="0"/>
              <a:t>integrato</a:t>
            </a:r>
            <a:r>
              <a:rPr lang="it-IT" dirty="0" smtClean="0"/>
              <a:t>, all’atto della verifica, dal tutor del docente in formazione.</a:t>
            </a:r>
            <a:endParaRPr lang="it-IT" dirty="0"/>
          </a:p>
        </p:txBody>
      </p:sp>
    </p:spTree>
    <p:extLst>
      <p:ext uri="{BB962C8B-B14F-4D97-AF65-F5344CB8AC3E}">
        <p14:creationId xmlns:p14="http://schemas.microsoft.com/office/powerpoint/2010/main" val="29052087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VERIFICA DEL COMITATO DI VALUTAZIONE (2)</a:t>
            </a:r>
            <a:endParaRPr lang="it-IT" dirty="0"/>
          </a:p>
        </p:txBody>
      </p:sp>
      <p:sp>
        <p:nvSpPr>
          <p:cNvPr id="3" name="Segnaposto contenuto 2"/>
          <p:cNvSpPr>
            <a:spLocks noGrp="1"/>
          </p:cNvSpPr>
          <p:nvPr>
            <p:ph idx="1"/>
          </p:nvPr>
        </p:nvSpPr>
        <p:spPr/>
        <p:txBody>
          <a:bodyPr>
            <a:normAutofit fontScale="70000" lnSpcReduction="20000"/>
          </a:bodyPr>
          <a:lstStyle/>
          <a:p>
            <a:r>
              <a:rPr lang="it-IT" dirty="0" smtClean="0"/>
              <a:t>La verifica è costituita da un </a:t>
            </a:r>
            <a:r>
              <a:rPr lang="it-IT" u="sng" dirty="0" smtClean="0"/>
              <a:t>colloquio</a:t>
            </a:r>
            <a:r>
              <a:rPr lang="it-IT" dirty="0" smtClean="0"/>
              <a:t> ed un </a:t>
            </a:r>
            <a:r>
              <a:rPr lang="it-IT" u="sng" dirty="0" smtClean="0"/>
              <a:t>test</a:t>
            </a:r>
            <a:r>
              <a:rPr lang="it-IT" dirty="0" smtClean="0"/>
              <a:t>, che avvengono contestualmente nel giorno di convocazione</a:t>
            </a:r>
            <a:r>
              <a:rPr lang="it-IT" dirty="0" smtClean="0"/>
              <a:t>.</a:t>
            </a:r>
          </a:p>
          <a:p>
            <a:pPr algn="just"/>
            <a:r>
              <a:rPr lang="it-IT" sz="1600" dirty="0"/>
              <a:t>Il </a:t>
            </a:r>
            <a:r>
              <a:rPr lang="it-IT" sz="1600" b="1" dirty="0"/>
              <a:t>colloquio</a:t>
            </a:r>
            <a:r>
              <a:rPr lang="it-IT" sz="1600" dirty="0"/>
              <a:t> prende avvio dalla presentazione delle attività di insegnamento e formazione e della relativa documentazione contenuta nel portfolio professionale nonché nelle schede di cui all’Allegato A, già in possesso del Dirigente scolastico, documentazione trasmessa preliminarmente (almeno cinque giorni prima della data fissata per il colloquio) allo stesso Comitato. Si suggerisce di </a:t>
            </a:r>
            <a:r>
              <a:rPr lang="it-IT" sz="1600" dirty="0" err="1"/>
              <a:t>attenzionare</a:t>
            </a:r>
            <a:r>
              <a:rPr lang="it-IT" sz="1600" dirty="0"/>
              <a:t> particolarmente, in questa fase, tutti gli elementi contestuali che in qualche modo hanno influito sul percorso esperienziale del docente in valutazione, della sua partecipazione alla vita della scuola, delle forme di tutoring e di ogni altro elemento utile a chiarire la personalizzazione del percorso formativo compiuto, invitando il docente stesso a “raccontare” e a “raccontarsi” al Comitato; dall’altro lato, vanno considerate le evidenze della capacità didattica, utilizzando gli indicatori e i descrittori dell’Allegato A come griglia di verifica del pieno possesso ed esercizio dello standard professionale</a:t>
            </a:r>
            <a:r>
              <a:rPr lang="it-IT" sz="1600" dirty="0" smtClean="0"/>
              <a:t>.</a:t>
            </a:r>
          </a:p>
          <a:p>
            <a:pPr algn="just"/>
            <a:r>
              <a:rPr lang="it-IT" sz="1600" dirty="0"/>
              <a:t>Il </a:t>
            </a:r>
            <a:r>
              <a:rPr lang="it-IT" sz="1600" b="1" dirty="0"/>
              <a:t>test</a:t>
            </a:r>
            <a:r>
              <a:rPr lang="it-IT" sz="1600" dirty="0"/>
              <a:t> verte sulle risultanze acquisite dall’esame della documentazione contenuta nell’istruttoria compiuta dal tutor accogliente e nella relazione del Dirigente scolastico e riguarderà espressamente la verifica dell’acquisizione delle relative competenze, a seguito di osservazione effettuata durante il percorso formativo.</a:t>
            </a:r>
          </a:p>
          <a:p>
            <a:r>
              <a:rPr lang="it-IT" b="1" dirty="0" smtClean="0"/>
              <a:t>La </a:t>
            </a:r>
            <a:r>
              <a:rPr lang="it-IT" b="1" dirty="0" smtClean="0"/>
              <a:t>verifica davanti al Comitato avviene </a:t>
            </a:r>
            <a:r>
              <a:rPr lang="it-IT" b="1" dirty="0" smtClean="0"/>
              <a:t>di norma nell’intervallo di tempo compreso tra il termine delle attività didattiche (inclusi gli Esami di Stato) e la conclusione dell’anno scolastico. </a:t>
            </a:r>
          </a:p>
          <a:p>
            <a:pPr marL="0" indent="0">
              <a:buNone/>
            </a:pPr>
            <a:endParaRPr lang="it-IT" sz="1400" dirty="0" smtClean="0"/>
          </a:p>
          <a:p>
            <a:pPr marL="0" indent="0">
              <a:buNone/>
            </a:pPr>
            <a:r>
              <a:rPr lang="it-IT" sz="1400" dirty="0" smtClean="0"/>
              <a:t>In casi particolari disciplinati da specifiche norme possono essere previste verifiche aggiuntive.</a:t>
            </a:r>
            <a:endParaRPr lang="it-IT" sz="1400" dirty="0"/>
          </a:p>
        </p:txBody>
      </p:sp>
    </p:spTree>
    <p:extLst>
      <p:ext uri="{BB962C8B-B14F-4D97-AF65-F5344CB8AC3E}">
        <p14:creationId xmlns:p14="http://schemas.microsoft.com/office/powerpoint/2010/main" val="2843391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SUPERAMENTO DEL PERIODO DI </a:t>
            </a:r>
            <a:r>
              <a:rPr lang="it-IT" dirty="0" smtClean="0"/>
              <a:t>PROVA</a:t>
            </a:r>
            <a:endParaRPr lang="it-IT" dirty="0"/>
          </a:p>
        </p:txBody>
      </p:sp>
      <p:sp>
        <p:nvSpPr>
          <p:cNvPr id="3" name="Segnaposto contenuto 2"/>
          <p:cNvSpPr>
            <a:spLocks noGrp="1"/>
          </p:cNvSpPr>
          <p:nvPr>
            <p:ph idx="1"/>
          </p:nvPr>
        </p:nvSpPr>
        <p:spPr>
          <a:xfrm>
            <a:off x="1451579" y="2015732"/>
            <a:ext cx="9603275" cy="3919555"/>
          </a:xfrm>
        </p:spPr>
        <p:txBody>
          <a:bodyPr>
            <a:normAutofit fontScale="70000" lnSpcReduction="20000"/>
          </a:bodyPr>
          <a:lstStyle/>
          <a:p>
            <a:r>
              <a:rPr lang="it-IT" dirty="0" smtClean="0"/>
              <a:t>Salvo casi disciplinati da norme specifiche, il Comitato </a:t>
            </a:r>
            <a:r>
              <a:rPr lang="it-IT" dirty="0" smtClean="0"/>
              <a:t>di valutazione </a:t>
            </a:r>
            <a:r>
              <a:rPr lang="it-IT" smtClean="0"/>
              <a:t>non </a:t>
            </a:r>
            <a:r>
              <a:rPr lang="it-IT" smtClean="0"/>
              <a:t>delibera </a:t>
            </a:r>
            <a:r>
              <a:rPr lang="it-IT" dirty="0" smtClean="0"/>
              <a:t>il superamento dell’anno di prova, ma </a:t>
            </a:r>
            <a:r>
              <a:rPr lang="it-IT" u="sng" dirty="0" smtClean="0"/>
              <a:t>esprime un parere</a:t>
            </a:r>
            <a:r>
              <a:rPr lang="it-IT" dirty="0" smtClean="0"/>
              <a:t>, necessario ma non vincolante, che tiene conto:</a:t>
            </a:r>
          </a:p>
          <a:p>
            <a:pPr>
              <a:buFontTx/>
              <a:buChar char="-"/>
            </a:pPr>
            <a:r>
              <a:rPr lang="it-IT" dirty="0" smtClean="0"/>
              <a:t>della relazione del tutor.</a:t>
            </a:r>
          </a:p>
          <a:p>
            <a:pPr>
              <a:buFontTx/>
              <a:buChar char="-"/>
            </a:pPr>
            <a:r>
              <a:rPr lang="it-IT" dirty="0" smtClean="0"/>
              <a:t>della relazione del dirigente.</a:t>
            </a:r>
          </a:p>
          <a:p>
            <a:pPr>
              <a:buFontTx/>
              <a:buChar char="-"/>
            </a:pPr>
            <a:r>
              <a:rPr lang="it-IT" dirty="0" smtClean="0"/>
              <a:t>della documentazione del percorso formativo.</a:t>
            </a:r>
          </a:p>
          <a:p>
            <a:pPr>
              <a:buFontTx/>
              <a:buChar char="-"/>
            </a:pPr>
            <a:r>
              <a:rPr lang="it-IT" dirty="0" smtClean="0"/>
              <a:t>delle risultanze del colloquio/test.</a:t>
            </a:r>
          </a:p>
          <a:p>
            <a:r>
              <a:rPr lang="it-IT" dirty="0" smtClean="0"/>
              <a:t>Il superamento del periodo di prova viene decretato dal dirigente </a:t>
            </a:r>
            <a:r>
              <a:rPr lang="it-IT" b="1" dirty="0" smtClean="0"/>
              <a:t>entro il 31 agosto</a:t>
            </a:r>
            <a:r>
              <a:rPr lang="it-IT" dirty="0" smtClean="0"/>
              <a:t>. Il dirigente può </a:t>
            </a:r>
            <a:r>
              <a:rPr lang="it-IT" dirty="0" smtClean="0"/>
              <a:t>recepire il parere </a:t>
            </a:r>
            <a:r>
              <a:rPr lang="it-IT" dirty="0" smtClean="0"/>
              <a:t>del Comitato oppure discostarsene. In questo caso deve adeguatamente motivare la propria decisione difforme.</a:t>
            </a:r>
          </a:p>
          <a:p>
            <a:r>
              <a:rPr lang="it-IT" dirty="0" smtClean="0"/>
              <a:t>In caso di non superamento del periodo di prova per parere negativo del Comitato e/o per decreto del Dirigente, l’anno di formazione e prova viene reiterato </a:t>
            </a:r>
            <a:r>
              <a:rPr lang="it-IT" dirty="0" err="1" smtClean="0"/>
              <a:t>l’a.s.</a:t>
            </a:r>
            <a:r>
              <a:rPr lang="it-IT" dirty="0" smtClean="0"/>
              <a:t> successivo, con partecipazione di un Dirigente Tecnico dell’USR alle attività di osservazione. Il Dirigente Tecnico redige una relazione da trasmettere al Comitato insieme alla restante documentazione finale.</a:t>
            </a:r>
          </a:p>
          <a:p>
            <a:r>
              <a:rPr lang="it-IT" dirty="0" smtClean="0"/>
              <a:t>In caso di reiterazione del parere negativo, il docente non è confermato in ruolo in via definitiva.</a:t>
            </a:r>
          </a:p>
          <a:p>
            <a:pPr>
              <a:buFontTx/>
              <a:buChar char="-"/>
            </a:pPr>
            <a:endParaRPr lang="it-IT" dirty="0" smtClean="0"/>
          </a:p>
          <a:p>
            <a:pPr marL="0" indent="0">
              <a:buNone/>
            </a:pPr>
            <a:endParaRPr lang="it-IT" dirty="0" smtClean="0"/>
          </a:p>
        </p:txBody>
      </p:sp>
    </p:spTree>
    <p:extLst>
      <p:ext uri="{BB962C8B-B14F-4D97-AF65-F5344CB8AC3E}">
        <p14:creationId xmlns:p14="http://schemas.microsoft.com/office/powerpoint/2010/main" val="15868385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CHI DEVE FARE ANNO DI FORMAZIONE E PROVA</a:t>
            </a:r>
            <a:endParaRPr lang="it-IT" dirty="0"/>
          </a:p>
        </p:txBody>
      </p:sp>
      <p:sp>
        <p:nvSpPr>
          <p:cNvPr id="3" name="Segnaposto contenuto 2"/>
          <p:cNvSpPr>
            <a:spLocks noGrp="1"/>
          </p:cNvSpPr>
          <p:nvPr>
            <p:ph idx="1"/>
          </p:nvPr>
        </p:nvSpPr>
        <p:spPr/>
        <p:txBody>
          <a:bodyPr>
            <a:normAutofit fontScale="55000" lnSpcReduction="20000"/>
          </a:bodyPr>
          <a:lstStyle/>
          <a:p>
            <a:r>
              <a:rPr lang="it-IT" dirty="0"/>
              <a:t>•  i docenti al primo anno di servizio con incarico a tempo indeterminato, a qualunque titolo conferito, che aspirino alla conferma nel ruolo ivi compresi gli assunti a tempo indeterminato in quanto vincitori dei concorsi banditi con DDG 2575 e DDG 2576 del 6 dicembre 2023;</a:t>
            </a:r>
          </a:p>
          <a:p>
            <a:r>
              <a:rPr lang="it-IT" dirty="0"/>
              <a:t>•  i docenti per i quali sia stata richiesta la proroga del periodo di formazione e prova o che non abbiano potuto completarlo negli anni precedenti. In ogni caso la ripetizione del periodo comporta la partecipazione alle connesse attività di formazione, che sono da considerarsi parte integrante del servizio in anno di prova;</a:t>
            </a:r>
          </a:p>
          <a:p>
            <a:r>
              <a:rPr lang="it-IT" dirty="0"/>
              <a:t>•  i docenti che, in caso di mancato superamento del test finale e di valutazione negativa, devono ripetere il periodo di formazione e prova;</a:t>
            </a:r>
          </a:p>
          <a:p>
            <a:r>
              <a:rPr lang="it-IT" dirty="0"/>
              <a:t>•  i docenti per i quali sia stato disposto il passaggio di ruolo;</a:t>
            </a:r>
          </a:p>
          <a:p>
            <a:r>
              <a:rPr lang="it-IT" dirty="0"/>
              <a:t>•  i docenti assunti a tempo determinato in attuazione delle procedure di cui all’articolo 5, commi da 5 a 12, del decreto-legge 22 aprile 2023, n. 44, convertito con modificazioni dalla legge 21 giugno 2023, n. 74;</a:t>
            </a:r>
          </a:p>
          <a:p>
            <a:r>
              <a:rPr lang="it-IT" dirty="0"/>
              <a:t>•  i docenti assunti a tempo determinato in attuazione delle procedure di cui all’articolo 59, comma 9-bis, del decreto-legge 25 maggio 2021, n. 73. Qualora il personale interessato abbia già esperito positivamente il periodo di formazione e prova nello stesso ordine e grado, sarà comunque tenuto ad acquisire i 5 CFU di cui all’articolo 18 del Decreto ministeriale 22 aprile 2022, n. 108;</a:t>
            </a:r>
          </a:p>
          <a:p>
            <a:r>
              <a:rPr lang="it-IT" dirty="0"/>
              <a:t>•  i docenti assunti a tempo indeterminato con decorrenza giuridica 01/09/2024 ed economica 01/09/2025, se in possesso dei prescritti requisiti di servizio nel medesimo grado di istruzione.</a:t>
            </a:r>
          </a:p>
        </p:txBody>
      </p:sp>
    </p:spTree>
    <p:extLst>
      <p:ext uri="{BB962C8B-B14F-4D97-AF65-F5344CB8AC3E}">
        <p14:creationId xmlns:p14="http://schemas.microsoft.com/office/powerpoint/2010/main" val="21783174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REQUISITI PER CONFERMA IN RUOLO</a:t>
            </a:r>
            <a:endParaRPr lang="it-IT" dirty="0"/>
          </a:p>
        </p:txBody>
      </p:sp>
      <p:sp>
        <p:nvSpPr>
          <p:cNvPr id="3" name="Segnaposto contenuto 2"/>
          <p:cNvSpPr>
            <a:spLocks noGrp="1"/>
          </p:cNvSpPr>
          <p:nvPr>
            <p:ph idx="1"/>
          </p:nvPr>
        </p:nvSpPr>
        <p:spPr/>
        <p:txBody>
          <a:bodyPr>
            <a:normAutofit/>
          </a:bodyPr>
          <a:lstStyle/>
          <a:p>
            <a:pPr marL="457200" indent="-457200">
              <a:buFont typeface="+mj-lt"/>
              <a:buAutoNum type="arabicPeriod"/>
            </a:pPr>
            <a:r>
              <a:rPr lang="it-IT" dirty="0" smtClean="0"/>
              <a:t>Almeno 180 giorni di servizio nell’anno scolastico</a:t>
            </a:r>
          </a:p>
          <a:p>
            <a:pPr marL="457200" indent="-457200">
              <a:buFont typeface="+mj-lt"/>
              <a:buAutoNum type="arabicPeriod"/>
            </a:pPr>
            <a:r>
              <a:rPr lang="it-IT" dirty="0" smtClean="0"/>
              <a:t>Di cui almeno 120 di attività didattiche</a:t>
            </a:r>
          </a:p>
          <a:p>
            <a:pPr marL="457200" indent="-457200">
              <a:buFont typeface="+mj-lt"/>
              <a:buAutoNum type="arabicPeriod"/>
            </a:pPr>
            <a:r>
              <a:rPr lang="it-IT" dirty="0" smtClean="0"/>
              <a:t>Svolgimento della formazione per almeno 50 ore</a:t>
            </a:r>
          </a:p>
          <a:p>
            <a:pPr marL="457200" indent="-457200">
              <a:buFont typeface="+mj-lt"/>
              <a:buAutoNum type="arabicPeriod"/>
            </a:pPr>
            <a:r>
              <a:rPr lang="it-IT" dirty="0" smtClean="0"/>
              <a:t>Esito positivo valutazione anno di formazione e prova</a:t>
            </a:r>
          </a:p>
          <a:p>
            <a:pPr marL="457200" indent="-457200">
              <a:buFont typeface="+mj-lt"/>
              <a:buAutoNum type="arabicPeriod"/>
            </a:pPr>
            <a:endParaRPr lang="it-IT" dirty="0"/>
          </a:p>
          <a:p>
            <a:pPr marL="0" indent="0">
              <a:buNone/>
            </a:pPr>
            <a:r>
              <a:rPr lang="it-IT" dirty="0" smtClean="0"/>
              <a:t>I vincitori di concorso non abilitati al momento dell’assunzione svolgono l’anno di formazione e prova nel corso </a:t>
            </a:r>
            <a:r>
              <a:rPr lang="it-IT" dirty="0" err="1" smtClean="0"/>
              <a:t>dell’a.s.</a:t>
            </a:r>
            <a:r>
              <a:rPr lang="it-IT" dirty="0" smtClean="0"/>
              <a:t> 2025/26 previo conseguimento dell’abilitazione.</a:t>
            </a:r>
            <a:endParaRPr lang="it-IT" dirty="0"/>
          </a:p>
        </p:txBody>
      </p:sp>
    </p:spTree>
    <p:extLst>
      <p:ext uri="{BB962C8B-B14F-4D97-AF65-F5344CB8AC3E}">
        <p14:creationId xmlns:p14="http://schemas.microsoft.com/office/powerpoint/2010/main" val="27766691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PIATTAFORME DI RIFERIMENTO</a:t>
            </a:r>
            <a:endParaRPr lang="it-IT" dirty="0"/>
          </a:p>
        </p:txBody>
      </p:sp>
      <p:sp>
        <p:nvSpPr>
          <p:cNvPr id="3" name="Segnaposto contenuto 2"/>
          <p:cNvSpPr>
            <a:spLocks noGrp="1"/>
          </p:cNvSpPr>
          <p:nvPr>
            <p:ph idx="1"/>
          </p:nvPr>
        </p:nvSpPr>
        <p:spPr/>
        <p:txBody>
          <a:bodyPr/>
          <a:lstStyle/>
          <a:p>
            <a:pPr marL="457200" indent="-457200">
              <a:buFont typeface="+mj-lt"/>
              <a:buAutoNum type="arabicPeriod"/>
            </a:pPr>
            <a:r>
              <a:rPr lang="it-IT" dirty="0" smtClean="0"/>
              <a:t>INDIRE</a:t>
            </a:r>
            <a:r>
              <a:rPr lang="it-IT" dirty="0"/>
              <a:t>: </a:t>
            </a:r>
            <a:r>
              <a:rPr lang="it-IT" dirty="0">
                <a:hlinkClick r:id="rId2"/>
              </a:rPr>
              <a:t>https://neoassunti.indire.it</a:t>
            </a:r>
            <a:r>
              <a:rPr lang="it-IT" dirty="0" smtClean="0">
                <a:hlinkClick r:id="rId2"/>
              </a:rPr>
              <a:t>/</a:t>
            </a:r>
            <a:endParaRPr lang="it-IT" dirty="0" smtClean="0"/>
          </a:p>
          <a:p>
            <a:pPr marL="0" indent="0">
              <a:buNone/>
            </a:pPr>
            <a:r>
              <a:rPr lang="it-IT" dirty="0" smtClean="0"/>
              <a:t>- Redazione e caricamento Bilancio delle competenze</a:t>
            </a:r>
          </a:p>
          <a:p>
            <a:pPr marL="0" indent="0">
              <a:buNone/>
            </a:pPr>
            <a:r>
              <a:rPr lang="it-IT" dirty="0" smtClean="0"/>
              <a:t>- Attività di formazione online (equiparate a 20 ore formative)</a:t>
            </a:r>
          </a:p>
          <a:p>
            <a:pPr marL="0" indent="0">
              <a:buNone/>
            </a:pPr>
            <a:endParaRPr lang="it-IT" dirty="0" smtClean="0"/>
          </a:p>
          <a:p>
            <a:pPr marL="457200" indent="-457200">
              <a:buFont typeface="+mj-lt"/>
              <a:buAutoNum type="arabicPeriod" startAt="2"/>
            </a:pPr>
            <a:r>
              <a:rPr lang="it-IT" dirty="0" smtClean="0"/>
              <a:t>USR TOSCANA</a:t>
            </a:r>
            <a:r>
              <a:rPr lang="it-IT" dirty="0"/>
              <a:t>:  </a:t>
            </a:r>
            <a:r>
              <a:rPr lang="it-IT" dirty="0">
                <a:hlinkClick r:id="rId3"/>
              </a:rPr>
              <a:t>http://neoassunti.usrtoscana.it/formazione</a:t>
            </a:r>
            <a:r>
              <a:rPr lang="it-IT" dirty="0" smtClean="0">
                <a:hlinkClick r:id="rId3"/>
              </a:rPr>
              <a:t>/</a:t>
            </a:r>
            <a:endParaRPr lang="it-IT" dirty="0" smtClean="0"/>
          </a:p>
          <a:p>
            <a:pPr>
              <a:buFontTx/>
              <a:buChar char="-"/>
            </a:pPr>
            <a:r>
              <a:rPr lang="it-IT" dirty="0" smtClean="0"/>
              <a:t>Avvisi delle scuole polo per la formazione</a:t>
            </a:r>
          </a:p>
          <a:p>
            <a:pPr>
              <a:buFontTx/>
              <a:buChar char="-"/>
            </a:pPr>
            <a:r>
              <a:rPr lang="it-IT" dirty="0" smtClean="0"/>
              <a:t>Modulistica (es. registro per attività </a:t>
            </a:r>
            <a:r>
              <a:rPr lang="it-IT" i="1" dirty="0" smtClean="0"/>
              <a:t>Peer to </a:t>
            </a:r>
            <a:r>
              <a:rPr lang="it-IT" i="1" dirty="0" err="1" smtClean="0"/>
              <a:t>peer</a:t>
            </a:r>
            <a:r>
              <a:rPr lang="it-IT" dirty="0" smtClean="0"/>
              <a:t>)</a:t>
            </a:r>
            <a:endParaRPr lang="it-IT" dirty="0"/>
          </a:p>
        </p:txBody>
      </p:sp>
    </p:spTree>
    <p:extLst>
      <p:ext uri="{BB962C8B-B14F-4D97-AF65-F5344CB8AC3E}">
        <p14:creationId xmlns:p14="http://schemas.microsoft.com/office/powerpoint/2010/main" val="23563400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FASI DELLA FORMAZIONE</a:t>
            </a:r>
            <a:endParaRPr lang="it-IT" dirty="0"/>
          </a:p>
        </p:txBody>
      </p:sp>
      <p:sp>
        <p:nvSpPr>
          <p:cNvPr id="3" name="Segnaposto contenuto 2"/>
          <p:cNvSpPr>
            <a:spLocks noGrp="1"/>
          </p:cNvSpPr>
          <p:nvPr>
            <p:ph idx="1"/>
          </p:nvPr>
        </p:nvSpPr>
        <p:spPr/>
        <p:txBody>
          <a:bodyPr/>
          <a:lstStyle/>
          <a:p>
            <a:pPr marL="457200" indent="-457200">
              <a:buFont typeface="+mj-lt"/>
              <a:buAutoNum type="arabicPeriod"/>
            </a:pPr>
            <a:r>
              <a:rPr lang="it-IT" dirty="0" smtClean="0"/>
              <a:t>Nomina del docente tutor</a:t>
            </a:r>
          </a:p>
          <a:p>
            <a:pPr marL="457200" indent="-457200">
              <a:buFont typeface="+mj-lt"/>
              <a:buAutoNum type="arabicPeriod"/>
            </a:pPr>
            <a:r>
              <a:rPr lang="it-IT" dirty="0" smtClean="0"/>
              <a:t>Bilancio iniziale delle competenze</a:t>
            </a:r>
          </a:p>
          <a:p>
            <a:pPr marL="457200" indent="-457200">
              <a:buFont typeface="+mj-lt"/>
              <a:buAutoNum type="arabicPeriod"/>
            </a:pPr>
            <a:r>
              <a:rPr lang="it-IT" dirty="0" smtClean="0"/>
              <a:t>Patto di sviluppo professionale</a:t>
            </a:r>
          </a:p>
          <a:p>
            <a:pPr marL="457200" indent="-457200">
              <a:buFont typeface="+mj-lt"/>
              <a:buAutoNum type="arabicPeriod"/>
            </a:pPr>
            <a:r>
              <a:rPr lang="it-IT" dirty="0" smtClean="0"/>
              <a:t>Attività formative (50 ore effettive)</a:t>
            </a:r>
          </a:p>
          <a:p>
            <a:pPr marL="457200" indent="-457200">
              <a:buFont typeface="+mj-lt"/>
              <a:buAutoNum type="arabicPeriod"/>
            </a:pPr>
            <a:r>
              <a:rPr lang="it-IT" dirty="0" smtClean="0"/>
              <a:t>Documentazione finale</a:t>
            </a:r>
          </a:p>
          <a:p>
            <a:pPr marL="457200" indent="-457200">
              <a:buFont typeface="+mj-lt"/>
              <a:buAutoNum type="arabicPeriod"/>
            </a:pPr>
            <a:r>
              <a:rPr lang="it-IT" dirty="0" smtClean="0"/>
              <a:t>Valutazione finale</a:t>
            </a:r>
            <a:endParaRPr lang="it-IT" dirty="0"/>
          </a:p>
        </p:txBody>
      </p:sp>
    </p:spTree>
    <p:extLst>
      <p:ext uri="{BB962C8B-B14F-4D97-AF65-F5344CB8AC3E}">
        <p14:creationId xmlns:p14="http://schemas.microsoft.com/office/powerpoint/2010/main" val="3758366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DOCENTE  TUTOR</a:t>
            </a:r>
            <a:endParaRPr lang="it-IT" dirty="0"/>
          </a:p>
        </p:txBody>
      </p:sp>
      <p:sp>
        <p:nvSpPr>
          <p:cNvPr id="3" name="Segnaposto contenuto 2"/>
          <p:cNvSpPr>
            <a:spLocks noGrp="1"/>
          </p:cNvSpPr>
          <p:nvPr>
            <p:ph idx="1"/>
          </p:nvPr>
        </p:nvSpPr>
        <p:spPr>
          <a:xfrm>
            <a:off x="1451579" y="1986742"/>
            <a:ext cx="9603275" cy="3479604"/>
          </a:xfrm>
        </p:spPr>
        <p:txBody>
          <a:bodyPr>
            <a:normAutofit fontScale="25000" lnSpcReduction="20000"/>
          </a:bodyPr>
          <a:lstStyle/>
          <a:p>
            <a:r>
              <a:rPr lang="it-IT" sz="5600" dirty="0" smtClean="0"/>
              <a:t>E’ individuato dal Dirigente scolastico sentito il Collegio.</a:t>
            </a:r>
            <a:endParaRPr lang="it-IT" sz="5600" dirty="0"/>
          </a:p>
          <a:p>
            <a:r>
              <a:rPr lang="it-IT" sz="5600" dirty="0" smtClean="0"/>
              <a:t>Appartiene alla </a:t>
            </a:r>
            <a:r>
              <a:rPr lang="it-IT" sz="5600" dirty="0"/>
              <a:t>stessa disciplina, area disciplinare o </a:t>
            </a:r>
            <a:r>
              <a:rPr lang="it-IT" sz="5600" dirty="0" smtClean="0"/>
              <a:t>tipologia di cattedra. Preferibilmente proviene dalla stessa classe di concorso. In caso di </a:t>
            </a:r>
            <a:r>
              <a:rPr lang="it-IT" sz="5600" dirty="0"/>
              <a:t>motivata impossibilità, si procede alla designazione per </a:t>
            </a:r>
            <a:r>
              <a:rPr lang="it-IT" sz="5600" dirty="0" smtClean="0"/>
              <a:t>area </a:t>
            </a:r>
            <a:r>
              <a:rPr lang="it-IT" sz="5600" dirty="0"/>
              <a:t>disciplinare</a:t>
            </a:r>
            <a:r>
              <a:rPr lang="it-IT" sz="5600" dirty="0" smtClean="0"/>
              <a:t>.</a:t>
            </a:r>
          </a:p>
          <a:p>
            <a:r>
              <a:rPr lang="it-IT" sz="5600" dirty="0" smtClean="0"/>
              <a:t>Il docente tutor assicura il collegamento </a:t>
            </a:r>
            <a:r>
              <a:rPr lang="it-IT" sz="5600" dirty="0"/>
              <a:t>con il lavoro didattico sul campo e si qualifica come “</a:t>
            </a:r>
            <a:r>
              <a:rPr lang="it-IT" sz="5600" dirty="0" err="1"/>
              <a:t>mentor</a:t>
            </a:r>
            <a:r>
              <a:rPr lang="it-IT" sz="5600" dirty="0"/>
              <a:t>” per gli insegnanti neoassunti, </a:t>
            </a:r>
            <a:r>
              <a:rPr lang="it-IT" sz="5600" dirty="0" smtClean="0"/>
              <a:t>specie di </a:t>
            </a:r>
            <a:r>
              <a:rPr lang="it-IT" sz="5600" dirty="0"/>
              <a:t>coloro che si affacciano per la prima volta all’insegnamento</a:t>
            </a:r>
            <a:r>
              <a:rPr lang="it-IT" sz="5600" dirty="0" smtClean="0"/>
              <a:t>.</a:t>
            </a:r>
          </a:p>
          <a:p>
            <a:r>
              <a:rPr lang="it-IT" sz="5600" dirty="0" smtClean="0"/>
              <a:t>Coinvolgimento del tutor:</a:t>
            </a:r>
          </a:p>
          <a:p>
            <a:pPr marL="0" indent="0">
              <a:buNone/>
            </a:pPr>
            <a:r>
              <a:rPr lang="it-IT" sz="5600" dirty="0"/>
              <a:t>	</a:t>
            </a:r>
            <a:r>
              <a:rPr lang="it-IT" sz="5600" dirty="0" smtClean="0"/>
              <a:t>- Frequenta un corso di formazione gestito dall’USR (è dispensato se lo ha già frequentato in passato)</a:t>
            </a:r>
          </a:p>
          <a:p>
            <a:pPr marL="0" indent="0">
              <a:buNone/>
            </a:pPr>
            <a:r>
              <a:rPr lang="it-IT" sz="5600" dirty="0"/>
              <a:t>	</a:t>
            </a:r>
            <a:r>
              <a:rPr lang="it-IT" sz="5600" dirty="0" smtClean="0"/>
              <a:t>- Assiste il docente in formazione in tutte le fasi del processo</a:t>
            </a:r>
          </a:p>
          <a:p>
            <a:pPr marL="0" indent="0">
              <a:buNone/>
            </a:pPr>
            <a:r>
              <a:rPr lang="it-IT" sz="5600" dirty="0"/>
              <a:t>	</a:t>
            </a:r>
            <a:r>
              <a:rPr lang="it-IT" sz="5600" dirty="0" smtClean="0"/>
              <a:t>- Svolge e registra le attività di </a:t>
            </a:r>
            <a:r>
              <a:rPr lang="it-IT" sz="5600" i="1" dirty="0" smtClean="0"/>
              <a:t>Peer to </a:t>
            </a:r>
            <a:r>
              <a:rPr lang="it-IT" sz="5600" i="1" dirty="0" err="1" smtClean="0"/>
              <a:t>peer</a:t>
            </a:r>
            <a:r>
              <a:rPr lang="it-IT" sz="5600" i="1" dirty="0" smtClean="0"/>
              <a:t> </a:t>
            </a:r>
            <a:r>
              <a:rPr lang="it-IT" sz="5600" dirty="0" smtClean="0"/>
              <a:t>(12 ore di osservazione reciproca + ore non quantificate di 	incontri per progettazione e valutazione in itinere)</a:t>
            </a:r>
          </a:p>
          <a:p>
            <a:pPr marL="0" indent="0">
              <a:buNone/>
            </a:pPr>
            <a:r>
              <a:rPr lang="it-IT" sz="5600" dirty="0"/>
              <a:t>	</a:t>
            </a:r>
            <a:r>
              <a:rPr lang="it-IT" sz="5600" dirty="0" smtClean="0"/>
              <a:t>- Redige una relazione finale indirizzata al Comitato di valutazione</a:t>
            </a:r>
          </a:p>
          <a:p>
            <a:pPr marL="0" indent="0">
              <a:buNone/>
            </a:pPr>
            <a:r>
              <a:rPr lang="it-IT" sz="5600" dirty="0"/>
              <a:t>	</a:t>
            </a:r>
            <a:r>
              <a:rPr lang="it-IT" sz="5600" dirty="0" smtClean="0"/>
              <a:t>- Integra il Comitato di valutazione in sede di valutazione finale</a:t>
            </a:r>
          </a:p>
          <a:p>
            <a:pPr marL="0" indent="0">
              <a:buNone/>
            </a:pPr>
            <a:r>
              <a:rPr lang="it-IT" sz="5600" dirty="0"/>
              <a:t>	</a:t>
            </a:r>
            <a:endParaRPr lang="it-IT" sz="5600" dirty="0" smtClean="0"/>
          </a:p>
          <a:p>
            <a:endParaRPr lang="it-IT" dirty="0" smtClean="0"/>
          </a:p>
          <a:p>
            <a:endParaRPr lang="it-IT" dirty="0"/>
          </a:p>
        </p:txBody>
      </p:sp>
    </p:spTree>
    <p:extLst>
      <p:ext uri="{BB962C8B-B14F-4D97-AF65-F5344CB8AC3E}">
        <p14:creationId xmlns:p14="http://schemas.microsoft.com/office/powerpoint/2010/main" val="34826508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BILANCIO INIZIALE DELLE COMPETENZE</a:t>
            </a:r>
            <a:endParaRPr lang="it-IT" dirty="0"/>
          </a:p>
        </p:txBody>
      </p:sp>
      <p:sp>
        <p:nvSpPr>
          <p:cNvPr id="3" name="Segnaposto contenuto 2"/>
          <p:cNvSpPr>
            <a:spLocks noGrp="1"/>
          </p:cNvSpPr>
          <p:nvPr>
            <p:ph idx="1"/>
          </p:nvPr>
        </p:nvSpPr>
        <p:spPr>
          <a:xfrm>
            <a:off x="1451579" y="2015732"/>
            <a:ext cx="9603275" cy="3952806"/>
          </a:xfrm>
        </p:spPr>
        <p:txBody>
          <a:bodyPr>
            <a:normAutofit fontScale="92500" lnSpcReduction="10000"/>
          </a:bodyPr>
          <a:lstStyle/>
          <a:p>
            <a:r>
              <a:rPr lang="it-IT" dirty="0" smtClean="0"/>
              <a:t>E’ redatto dal docente in formazione con l’assistenza del docente tutor.</a:t>
            </a:r>
          </a:p>
          <a:p>
            <a:r>
              <a:rPr lang="it-IT" dirty="0" smtClean="0"/>
              <a:t>E’ redatto sul modello predisposto da INDIRE.</a:t>
            </a:r>
          </a:p>
          <a:p>
            <a:r>
              <a:rPr lang="it-IT" dirty="0" smtClean="0"/>
              <a:t>Termine ordinatorio: entro due mesi dall’inizio delle lezioni. Di fatto, il termine è legato all’apertura delle funzioni della piattaforma INDIRE.</a:t>
            </a:r>
          </a:p>
          <a:p>
            <a:r>
              <a:rPr lang="it-IT" dirty="0" smtClean="0"/>
              <a:t>E’ caricato sulla piattaforma e contestualmente consegnato al Dirigente scolastico.</a:t>
            </a:r>
          </a:p>
          <a:p>
            <a:r>
              <a:rPr lang="it-IT" dirty="0" smtClean="0"/>
              <a:t>Costituisce una autovalutazione iniziale (</a:t>
            </a:r>
            <a:r>
              <a:rPr lang="it-IT" u="sng" dirty="0" smtClean="0"/>
              <a:t>che non ha ricadute sulla valutazione finale da parte del Comitato</a:t>
            </a:r>
            <a:r>
              <a:rPr lang="it-IT" dirty="0" smtClean="0"/>
              <a:t>) nei seguenti ambiti:</a:t>
            </a:r>
          </a:p>
          <a:p>
            <a:pPr lvl="1">
              <a:buFontTx/>
              <a:buChar char="-"/>
            </a:pPr>
            <a:r>
              <a:rPr lang="it-IT" dirty="0" smtClean="0"/>
              <a:t>Competenze didattiche, metodologiche e relazionali</a:t>
            </a:r>
          </a:p>
          <a:p>
            <a:pPr lvl="1">
              <a:buFontTx/>
              <a:buChar char="-"/>
            </a:pPr>
            <a:r>
              <a:rPr lang="it-IT" dirty="0" smtClean="0"/>
              <a:t>Partecipazione alla vita della scuola e del contesto sociale</a:t>
            </a:r>
          </a:p>
          <a:p>
            <a:pPr lvl="1">
              <a:buFontTx/>
              <a:buChar char="-"/>
            </a:pPr>
            <a:r>
              <a:rPr lang="it-IT" dirty="0" smtClean="0"/>
              <a:t>Formazione continua, cura della professionalità e dello sviluppo di nuove responsabilità</a:t>
            </a:r>
          </a:p>
          <a:p>
            <a:endParaRPr lang="it-IT" dirty="0"/>
          </a:p>
        </p:txBody>
      </p:sp>
    </p:spTree>
    <p:extLst>
      <p:ext uri="{BB962C8B-B14F-4D97-AF65-F5344CB8AC3E}">
        <p14:creationId xmlns:p14="http://schemas.microsoft.com/office/powerpoint/2010/main" val="12636872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PATTO FORMATIVO PER LO SVILUPPO PROFESSIONALE (1)</a:t>
            </a:r>
            <a:endParaRPr lang="it-IT" dirty="0"/>
          </a:p>
        </p:txBody>
      </p:sp>
      <p:sp>
        <p:nvSpPr>
          <p:cNvPr id="3" name="Segnaposto contenuto 2"/>
          <p:cNvSpPr>
            <a:spLocks noGrp="1"/>
          </p:cNvSpPr>
          <p:nvPr>
            <p:ph idx="1"/>
          </p:nvPr>
        </p:nvSpPr>
        <p:spPr/>
        <p:txBody>
          <a:bodyPr/>
          <a:lstStyle/>
          <a:p>
            <a:r>
              <a:rPr lang="it-IT" dirty="0" smtClean="0"/>
              <a:t>E’ </a:t>
            </a:r>
            <a:r>
              <a:rPr lang="it-IT" dirty="0" smtClean="0"/>
              <a:t>predisposto </a:t>
            </a:r>
            <a:r>
              <a:rPr lang="it-IT" dirty="0" smtClean="0"/>
              <a:t>dal Dirigente al docente in </a:t>
            </a:r>
            <a:r>
              <a:rPr lang="it-IT" dirty="0" smtClean="0"/>
              <a:t>formazione, ed </a:t>
            </a:r>
            <a:r>
              <a:rPr lang="it-IT" dirty="0" smtClean="0"/>
              <a:t>è firmato da entrambi.</a:t>
            </a:r>
          </a:p>
          <a:p>
            <a:r>
              <a:rPr lang="it-IT" dirty="0" smtClean="0"/>
              <a:t>Segue immediatamente la consegna del Bilancio iniziale, ed è redatto sulla base di questo.</a:t>
            </a:r>
          </a:p>
          <a:p>
            <a:r>
              <a:rPr lang="it-IT" dirty="0" smtClean="0"/>
              <a:t>Secondo le risultanze dell’autovalutazione contenuta nel Bilancio, il Dirigente ed il Docente stabiliscono in maniera pattizia gli ambiti sui quali il Docente dovrà fortificare e consolidare la propria competenza professionale. </a:t>
            </a:r>
          </a:p>
          <a:p>
            <a:r>
              <a:rPr lang="it-IT" dirty="0" smtClean="0"/>
              <a:t>Il Patto impegna il docente nella cura della propria formazione.</a:t>
            </a:r>
            <a:endParaRPr lang="it-IT" dirty="0"/>
          </a:p>
        </p:txBody>
      </p:sp>
    </p:spTree>
    <p:extLst>
      <p:ext uri="{BB962C8B-B14F-4D97-AF65-F5344CB8AC3E}">
        <p14:creationId xmlns:p14="http://schemas.microsoft.com/office/powerpoint/2010/main" val="40383443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PATTO FORMATIVO PER LO SVILUPPO PROFESSIONALE (2)</a:t>
            </a:r>
            <a:endParaRPr lang="it-IT" dirty="0"/>
          </a:p>
        </p:txBody>
      </p:sp>
      <p:sp>
        <p:nvSpPr>
          <p:cNvPr id="3" name="Segnaposto contenuto 2"/>
          <p:cNvSpPr>
            <a:spLocks noGrp="1"/>
          </p:cNvSpPr>
          <p:nvPr>
            <p:ph idx="1"/>
          </p:nvPr>
        </p:nvSpPr>
        <p:spPr/>
        <p:txBody>
          <a:bodyPr>
            <a:normAutofit/>
          </a:bodyPr>
          <a:lstStyle/>
          <a:p>
            <a:r>
              <a:rPr lang="it-IT" b="1" dirty="0" smtClean="0"/>
              <a:t>Ordine delle operazioni e scadenze interne:</a:t>
            </a:r>
          </a:p>
          <a:p>
            <a:pPr>
              <a:buFontTx/>
              <a:buChar char="-"/>
            </a:pPr>
            <a:r>
              <a:rPr lang="it-IT" dirty="0" smtClean="0"/>
              <a:t>Il docente </a:t>
            </a:r>
            <a:r>
              <a:rPr lang="it-IT" dirty="0" smtClean="0"/>
              <a:t>redige, carica in piattaforma </a:t>
            </a:r>
            <a:r>
              <a:rPr lang="it-IT" dirty="0" smtClean="0"/>
              <a:t>e consegna il Bilancio iniziale delle </a:t>
            </a:r>
            <a:r>
              <a:rPr lang="it-IT" dirty="0" smtClean="0"/>
              <a:t>competenze.</a:t>
            </a:r>
            <a:endParaRPr lang="it-IT" dirty="0" smtClean="0"/>
          </a:p>
          <a:p>
            <a:pPr>
              <a:buFontTx/>
              <a:buChar char="-"/>
            </a:pPr>
            <a:r>
              <a:rPr lang="it-IT" dirty="0" smtClean="0"/>
              <a:t>Il Dirigente, sulla base del bilancio iniziale e del PTOF di Istituto, sottopone al docente il Patto nel quale sono individuati gli ambiti sui quali si concentrerà prioritariamente l’attività formativa.</a:t>
            </a:r>
          </a:p>
          <a:p>
            <a:pPr>
              <a:buFontTx/>
              <a:buChar char="-"/>
            </a:pPr>
            <a:r>
              <a:rPr lang="it-IT" dirty="0" smtClean="0"/>
              <a:t>Il docente intraprende il percorso formativo.</a:t>
            </a:r>
          </a:p>
        </p:txBody>
      </p:sp>
    </p:spTree>
    <p:extLst>
      <p:ext uri="{BB962C8B-B14F-4D97-AF65-F5344CB8AC3E}">
        <p14:creationId xmlns:p14="http://schemas.microsoft.com/office/powerpoint/2010/main" val="1265724662"/>
      </p:ext>
    </p:extLst>
  </p:cSld>
  <p:clrMapOvr>
    <a:masterClrMapping/>
  </p:clrMapOvr>
  <p:timing>
    <p:tnLst>
      <p:par>
        <p:cTn id="1" dur="indefinite" restart="never" nodeType="tmRoot"/>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TM10001114[[fn=Raccolta]]</Template>
  <TotalTime>590</TotalTime>
  <Words>1951</Words>
  <Application>Microsoft Office PowerPoint</Application>
  <PresentationFormat>Widescreen</PresentationFormat>
  <Paragraphs>137</Paragraphs>
  <Slides>18</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18</vt:i4>
      </vt:variant>
    </vt:vector>
  </HeadingPairs>
  <TitlesOfParts>
    <vt:vector size="21" baseType="lpstr">
      <vt:lpstr>Arial</vt:lpstr>
      <vt:lpstr>Gill Sans MT</vt:lpstr>
      <vt:lpstr>Gallery</vt:lpstr>
      <vt:lpstr>Formazione docenti neoassunti 2024/25</vt:lpstr>
      <vt:lpstr>CHI DEVE FARE ANNO DI FORMAZIONE E PROVA</vt:lpstr>
      <vt:lpstr>REQUISITI PER CONFERMA IN RUOLO</vt:lpstr>
      <vt:lpstr>PIATTAFORME DI RIFERIMENTO</vt:lpstr>
      <vt:lpstr>FASI DELLA FORMAZIONE</vt:lpstr>
      <vt:lpstr>IL DOCENTE  TUTOR</vt:lpstr>
      <vt:lpstr>BILANCIO INIZIALE DELLE COMPETENZE</vt:lpstr>
      <vt:lpstr>PATTO FORMATIVO PER LO SVILUPPO PROFESSIONALE (1)</vt:lpstr>
      <vt:lpstr>PATTO FORMATIVO PER LO SVILUPPO PROFESSIONALE (2)</vt:lpstr>
      <vt:lpstr>ATTIVITA’ FORMATIVE  PER ALMENO 50 ORE EFFETTIVE </vt:lpstr>
      <vt:lpstr>INCONTRI IN PRESENZA (6 ORE)</vt:lpstr>
      <vt:lpstr>LABORATORI FORMATIVI (12 ORE)</vt:lpstr>
      <vt:lpstr>ATTIVITA’ DI PEER TO PEER COL TUTOR (12 ORE + ORE DI PROGRAMMAZIONE/RESTITUZIONE)</vt:lpstr>
      <vt:lpstr>OSSERVAZIONI DEL DIRIGENTE SCOLASTICO</vt:lpstr>
      <vt:lpstr>DOCUMENTAZIONE FINALE</vt:lpstr>
      <vt:lpstr>VERIFICA DEL COMITATO DI VALUTAZIONE (1)</vt:lpstr>
      <vt:lpstr>VERIFICA DEL COMITATO DI VALUTAZIONE (2)</vt:lpstr>
      <vt:lpstr>SUPERAMENTO DEL PERIODO DI PROVA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Formazione docenti neoassunti 2023/24</dc:title>
  <dc:creator>DIRIGENTE</dc:creator>
  <cp:lastModifiedBy>DIRIGENTE</cp:lastModifiedBy>
  <cp:revision>72</cp:revision>
  <dcterms:created xsi:type="dcterms:W3CDTF">2023-12-19T08:33:17Z</dcterms:created>
  <dcterms:modified xsi:type="dcterms:W3CDTF">2025-01-22T13:15:55Z</dcterms:modified>
</cp:coreProperties>
</file>