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25" r:id="rId1"/>
  </p:sldMasterIdLst>
  <p:sldIdLst>
    <p:sldId id="256" r:id="rId2"/>
    <p:sldId id="288" r:id="rId3"/>
    <p:sldId id="295" r:id="rId4"/>
    <p:sldId id="257" r:id="rId5"/>
    <p:sldId id="279" r:id="rId6"/>
    <p:sldId id="298" r:id="rId7"/>
    <p:sldId id="296" r:id="rId8"/>
    <p:sldId id="297" r:id="rId9"/>
    <p:sldId id="305" r:id="rId10"/>
    <p:sldId id="264" r:id="rId11"/>
    <p:sldId id="306" r:id="rId12"/>
    <p:sldId id="271" r:id="rId13"/>
    <p:sldId id="281" r:id="rId14"/>
    <p:sldId id="301" r:id="rId15"/>
    <p:sldId id="302" r:id="rId16"/>
    <p:sldId id="280" r:id="rId17"/>
    <p:sldId id="270" r:id="rId18"/>
    <p:sldId id="299" r:id="rId19"/>
    <p:sldId id="304" r:id="rId20"/>
    <p:sldId id="272" r:id="rId21"/>
    <p:sldId id="273" r:id="rId22"/>
    <p:sldId id="283" r:id="rId23"/>
    <p:sldId id="286" r:id="rId24"/>
    <p:sldId id="289" r:id="rId25"/>
    <p:sldId id="285" r:id="rId26"/>
    <p:sldId id="291" r:id="rId27"/>
    <p:sldId id="292" r:id="rId28"/>
    <p:sldId id="293" r:id="rId29"/>
    <p:sldId id="294" r:id="rId30"/>
    <p:sldId id="282" r:id="rId31"/>
    <p:sldId id="27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0"/>
    <p:restoredTop sz="95097"/>
  </p:normalViewPr>
  <p:slideViewPr>
    <p:cSldViewPr snapToGrid="0" snapToObjects="1">
      <p:cViewPr varScale="1">
        <p:scale>
          <a:sx n="111" d="100"/>
          <a:sy n="111" d="100"/>
        </p:scale>
        <p:origin x="20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7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01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764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6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59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82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10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61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2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0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8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2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5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5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3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4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DF66AD8-BC4A-4004-9882-414398D930CA}" type="datetimeFigureOut">
              <a:rPr lang="en-US" smtClean="0"/>
              <a:t>12/4/20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4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  <p:sldLayoutId id="2147485237" r:id="rId12"/>
    <p:sldLayoutId id="2147485238" r:id="rId13"/>
    <p:sldLayoutId id="2147485239" r:id="rId14"/>
    <p:sldLayoutId id="2147485240" r:id="rId15"/>
    <p:sldLayoutId id="2147485241" r:id="rId16"/>
    <p:sldLayoutId id="2147485242" r:id="rId17"/>
    <p:sldLayoutId id="2147485243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file:///localhost/Users/chiara/Desktop/VICEPRESIDENZA/NEOIMMESSI/NEOIMMESSI%202015-16/PRIMO%20INCONTRO%20PROPEDEUTICO/Macintosh%20HD:Users:chiara:Desktop:VICEPRESIDENZA:NEOIMMESSI:NEOASSUNTI%202017-18:PRIMO%20INCONTRO:neoimmessi%20book%2017-18%20(recuperato).docx!OLE_LINK2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neoassuntiAMBITO@gmail.com" TargetMode="Externa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neoassunti.usrtoscana.it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97032" y="220272"/>
            <a:ext cx="8149936" cy="3125162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it-IT" sz="5400" b="1" cap="none" dirty="0">
                <a:ln/>
                <a:solidFill>
                  <a:schemeClr val="accent1"/>
                </a:solidFill>
              </a:rPr>
              <a:t>FORMAZIONE </a:t>
            </a:r>
            <a:br>
              <a:rPr lang="it-IT" sz="5400" b="1" cap="none" dirty="0">
                <a:ln/>
                <a:solidFill>
                  <a:schemeClr val="accent1"/>
                </a:solidFill>
              </a:rPr>
            </a:br>
            <a:r>
              <a:rPr lang="it-IT" sz="5400" b="1" cap="none" dirty="0">
                <a:ln/>
                <a:solidFill>
                  <a:schemeClr val="accent1"/>
                </a:solidFill>
              </a:rPr>
              <a:t>DOCENTI NEOASSUNTI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704248"/>
            <a:ext cx="6858000" cy="1211309"/>
          </a:xfrm>
        </p:spPr>
        <p:txBody>
          <a:bodyPr>
            <a:noAutofit/>
          </a:bodyPr>
          <a:lstStyle/>
          <a:p>
            <a:r>
              <a:rPr lang="it-IT" sz="1600" b="1" dirty="0"/>
              <a:t>A.S. 2020/21	AMBITO 18</a:t>
            </a:r>
          </a:p>
          <a:p>
            <a:r>
              <a:rPr lang="it-IT" sz="1600" b="1" dirty="0"/>
              <a:t>SCUOLA POLO: IIS «DA VINCI-FASCETTII» PISA</a:t>
            </a:r>
          </a:p>
          <a:p>
            <a:r>
              <a:rPr lang="it-IT" sz="1600" b="1" dirty="0"/>
              <a:t>DIRETTORE DEL CORSO: DIRIGENTE SCOLASTICO PROF. </a:t>
            </a:r>
            <a:r>
              <a:rPr lang="it-IT" sz="1600" b="1" dirty="0">
                <a:solidFill>
                  <a:schemeClr val="accent1"/>
                </a:solidFill>
              </a:rPr>
              <a:t>FEDERICO BETTI</a:t>
            </a:r>
          </a:p>
          <a:p>
            <a:r>
              <a:rPr lang="it-IT" sz="1600" b="1" dirty="0"/>
              <a:t>TUTOR REFERENTE: PROF.SSA </a:t>
            </a:r>
            <a:r>
              <a:rPr lang="it-IT" sz="1600" b="1" dirty="0">
                <a:solidFill>
                  <a:schemeClr val="accent1"/>
                </a:solidFill>
              </a:rPr>
              <a:t>CHIARA DE CHIARA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3CA941-5B17-364C-91AE-D25B711FF12E}"/>
              </a:ext>
            </a:extLst>
          </p:cNvPr>
          <p:cNvSpPr txBox="1"/>
          <p:nvPr/>
        </p:nvSpPr>
        <p:spPr>
          <a:xfrm>
            <a:off x="7249886" y="56039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963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503238"/>
            <a:ext cx="8519583" cy="868362"/>
          </a:xfrm>
        </p:spPr>
        <p:txBody>
          <a:bodyPr>
            <a:noAutofit/>
          </a:bodyPr>
          <a:lstStyle/>
          <a:p>
            <a:pPr algn="ctr"/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ORGANIZZAZIONE LABORATORI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18583" y="1068917"/>
            <a:ext cx="8032749" cy="54292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it-IT" sz="2800" dirty="0"/>
              <a:t>I LABOTARORI SI SVOLGERANNO </a:t>
            </a:r>
            <a:r>
              <a:rPr lang="it-IT" sz="2800" b="1" dirty="0"/>
              <a:t>ON LINE </a:t>
            </a:r>
            <a:r>
              <a:rPr lang="it-IT" sz="2800" dirty="0"/>
              <a:t>CON LA GUIDA OPERATIVA DI UN DOCENTE CHE AVRÀ IL RUOLO DI TUTOR-FORMATORE.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it-IT" sz="2800" dirty="0"/>
              <a:t>I FORMATORI, INDIVIDUATI IN SEGUITO AD UN BANDO PUBBLICO, DOVRANNO: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it-IT" sz="2800" dirty="0"/>
              <a:t>OFFRIRE UNA GUIDA OPERATIVA PER ATTIVITA’ DI TIPO LABORATORIALE CHE CONSENTANO UNA CONCRETA INTERAZIONE TRA I DOCENTI E UN EFFETTIVO SCAMBIO DI ESPERIENZE;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it-IT" sz="2800" dirty="0"/>
              <a:t>STIMOLARE IL DIBATTITO E LO SCAMBIO TRA DOCENTI.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22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BEC1B9-14E7-8748-AC78-3ED1DF78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CALENDARIO LABORATORI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03168E-6B79-1E41-BF3E-7CBA47730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618" y="2367094"/>
            <a:ext cx="7278052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/>
              <a:t>Il calendario verrà comunicato in seguito all’individuazione dei docenti formatori.</a:t>
            </a:r>
          </a:p>
        </p:txBody>
      </p:sp>
    </p:spTree>
    <p:extLst>
      <p:ext uri="{BB962C8B-B14F-4D97-AF65-F5344CB8AC3E}">
        <p14:creationId xmlns:p14="http://schemas.microsoft.com/office/powerpoint/2010/main" val="241751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503238"/>
            <a:ext cx="8519583" cy="868362"/>
          </a:xfrm>
        </p:spPr>
        <p:txBody>
          <a:bodyPr>
            <a:no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FORMAZIONE IN PRESENZA</a:t>
            </a:r>
            <a:b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0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201083" y="1068917"/>
            <a:ext cx="8350249" cy="54292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3200" b="1" dirty="0"/>
              <a:t>ASSENZE</a:t>
            </a:r>
            <a:endParaRPr lang="it-IT" sz="3200" dirty="0"/>
          </a:p>
          <a:p>
            <a:r>
              <a:rPr lang="it-IT" sz="2800" dirty="0"/>
              <a:t>DELLE 18 ORE DI FORMAZIONE IN PRESENZA ORGANIZZATA DALLA SCUOLA POLO, I CORSISTI POTRANNO ASSENTARSI PER UN </a:t>
            </a:r>
            <a:r>
              <a:rPr lang="it-IT" sz="2800" b="1" dirty="0"/>
              <a:t>MASSIMO 3 ORE</a:t>
            </a:r>
            <a:r>
              <a:rPr lang="it-IT" sz="2800" dirty="0"/>
              <a:t> (UN INCONTRO). </a:t>
            </a:r>
          </a:p>
          <a:p>
            <a:r>
              <a:rPr lang="it-IT" sz="2800" dirty="0"/>
              <a:t>LA SCUOLA POLO SI IMPEGNERÀ AD ATTIVARE MODALITÀ DI RECUPERO (ANCHE IN AMBITI DIVERSI) PURCHÉ IL DOCENTE NEOASSUNTO DIMOSTRI CHE L’ASSENZA SIA IMPUTABILE AD UNA SITUAZIONE IMPREVISTA E NON ATTRIBUIBILE ALLA SUA VOLONTÀ. 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694069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5A5C31-FDF3-F04D-92C2-19527833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458" y="686708"/>
            <a:ext cx="7998107" cy="5251105"/>
          </a:xfrm>
        </p:spPr>
        <p:txBody>
          <a:bodyPr>
            <a:normAutofit/>
          </a:bodyPr>
          <a:lstStyle/>
          <a:p>
            <a:pPr algn="l"/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PEER TO PEER (12 ore tot):</a:t>
            </a:r>
            <a:b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  <a:t>LE ORE SI SVOLGERANNO A SCUOLA </a:t>
            </a:r>
            <a:r>
              <a:rPr lang="it-IT" sz="3200" cap="none" dirty="0">
                <a:latin typeface="Calibri" panose="020F0502020204030204" pitchFamily="34" charset="0"/>
                <a:cs typeface="Calibri" panose="020F0502020204030204" pitchFamily="34" charset="0"/>
              </a:rPr>
              <a:t>(in modalità on line se necessario per attuare le misure di sicurezza dovute all’attuale emergenza epidemiologica)</a:t>
            </a:r>
            <a: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cap="none" dirty="0">
                <a:latin typeface="Calibri" panose="020F0502020204030204" pitchFamily="34" charset="0"/>
                <a:cs typeface="Calibri" panose="020F0502020204030204" pitchFamily="34" charset="0"/>
              </a:rPr>
              <a:t> CON IL DOCENTE DI RIFERIMENTO INDIVIDUATO ALL’INTERNO DELLA SCUOLA DI SERVIZIO.</a:t>
            </a:r>
            <a:br>
              <a:rPr lang="it-IT" sz="32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37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834C8-4E8D-BA42-9251-2B79E6C4C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157164"/>
            <a:ext cx="7773338" cy="1243011"/>
          </a:xfrm>
        </p:spPr>
        <p:txBody>
          <a:bodyPr>
            <a:normAutofit/>
          </a:bodyPr>
          <a:lstStyle/>
          <a:p>
            <a:r>
              <a:rPr lang="it-IT" sz="48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IL TUTOR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370B909-3251-E343-BF3F-036A4583DFE1}"/>
              </a:ext>
            </a:extLst>
          </p:cNvPr>
          <p:cNvSpPr txBox="1"/>
          <p:nvPr/>
        </p:nvSpPr>
        <p:spPr>
          <a:xfrm>
            <a:off x="821800" y="1134319"/>
            <a:ext cx="789151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sz="2000" dirty="0"/>
              <a:t>A SUA INDIVIDUAZIONE SPETTA AL DIRIGENTE SCOLASTICO ATTRAVERSO UN OPPORTUNO COINVOLGIMENTO DEL COLLEGIO DEI DOCENTI. </a:t>
            </a:r>
            <a:br>
              <a:rPr lang="it-IT" sz="2000" dirty="0"/>
            </a:b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/>
              <a:t>AD OGNI DOCENTE IN PERIODO DI PROVA È ASSEGNATO UN TUTOR DI RIFERIMENTO,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DOCENTE DI RUOLO, CON SUPERAMENTO DELL’ANNO DI PROVA, </a:t>
            </a:r>
            <a:r>
              <a:rPr lang="it-IT" sz="2000" dirty="0"/>
              <a:t>PREFERIBILMENTE DELLA STESSA DISCIPLINA, AREA DISCIPLINARE O TIPOLOGIA DI CATTEDRA ED OPERANTE NELLO STESSO PLESSO.</a:t>
            </a:r>
            <a:br>
              <a:rPr lang="it-IT" sz="2000" dirty="0"/>
            </a:br>
            <a:r>
              <a:rPr lang="it-IT" sz="2000" dirty="0"/>
              <a:t>IN OGNI MODO IL RAPPORTO NON POTRÀ SUPERARE LA QUOTA DI TRE DOCENTI AFFIDATI AL MEDESIMO TUTOR.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È INFATTI FORTEMENTE CONSIGLIATO UN RAPPORTO INDIVIDUALE.</a:t>
            </a: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SE NELL’ISTITUZIONE SCOLASTICA NON FOSSERO PRESENTI INSEGNANTI CON QUESTE CARATTERISTICHE, SI CONSIGLIA L’AZIONE DIRETTA DEL DS COME TUTOR). </a:t>
            </a: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53327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BB464B-DD97-804F-899E-AC0B8B9FC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L’OSSERVAZIONE DEL DS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A0F60FC-8894-D344-A4CE-E8B1A9A234D3}"/>
              </a:ext>
            </a:extLst>
          </p:cNvPr>
          <p:cNvSpPr/>
          <p:nvPr/>
        </p:nvSpPr>
        <p:spPr>
          <a:xfrm>
            <a:off x="685330" y="1752624"/>
            <a:ext cx="77733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Times New Roman" panose="02020603050405020304" pitchFamily="18" charset="0"/>
              </a:rPr>
              <a:t>SI SEGNALA IL </a:t>
            </a:r>
            <a:r>
              <a:rPr lang="it-IT" sz="2000" b="1" dirty="0">
                <a:latin typeface="Times New Roman" panose="02020603050405020304" pitchFamily="18" charset="0"/>
              </a:rPr>
              <a:t>COMPITO EDUCATIVO E DI ORIENTAMENTO</a:t>
            </a:r>
            <a:r>
              <a:rPr lang="it-IT" sz="2000" dirty="0">
                <a:latin typeface="Times New Roman" panose="02020603050405020304" pitchFamily="18" charset="0"/>
              </a:rPr>
              <a:t>, OLTRE CHE DI GARANZIA GIURIDICA, AFFIDATO AL DIRIGENTE SCOLASTICO, IN QUANTO LA NORMA GLI ASSEGNA LA </a:t>
            </a:r>
            <a:r>
              <a:rPr lang="it-IT" sz="2000" b="1" dirty="0">
                <a:latin typeface="Times New Roman" panose="02020603050405020304" pitchFamily="18" charset="0"/>
              </a:rPr>
              <a:t>FUNZIONE DI VERIFICA E APPREZZAMENTO DELLA PROFESSIONALITÀ DEI DOCENTI </a:t>
            </a:r>
            <a:r>
              <a:rPr lang="it-IT" sz="2000" dirty="0">
                <a:latin typeface="Times New Roman" panose="02020603050405020304" pitchFamily="18" charset="0"/>
              </a:rPr>
              <a:t>CHE ASPIRANO ALLA CONFERMA IN RUOLO. </a:t>
            </a:r>
          </a:p>
          <a:p>
            <a:endParaRPr lang="it-IT" sz="2000" dirty="0">
              <a:latin typeface="Times New Roman" panose="02020603050405020304" pitchFamily="18" charset="0"/>
            </a:endParaRPr>
          </a:p>
          <a:p>
            <a:r>
              <a:rPr lang="it-IT" sz="2000" dirty="0">
                <a:latin typeface="Times New Roman" panose="02020603050405020304" pitchFamily="18" charset="0"/>
              </a:rPr>
              <a:t>A TAL FINE SI RICONFERMA L’IMPEGNO DEL DIRIGENTE SCOLASTICO NELL’</a:t>
            </a:r>
            <a:r>
              <a:rPr lang="it-IT" sz="2000" b="1" dirty="0">
                <a:latin typeface="Times New Roman" panose="02020603050405020304" pitchFamily="18" charset="0"/>
              </a:rPr>
              <a:t>OSSERVAZIONE</a:t>
            </a:r>
            <a:r>
              <a:rPr lang="it-IT" sz="2000" dirty="0">
                <a:latin typeface="Times New Roman" panose="02020603050405020304" pitchFamily="18" charset="0"/>
              </a:rPr>
              <a:t> E NELLA </a:t>
            </a:r>
            <a:r>
              <a:rPr lang="it-IT" sz="2000" b="1" dirty="0">
                <a:latin typeface="Times New Roman" panose="02020603050405020304" pitchFamily="18" charset="0"/>
              </a:rPr>
              <a:t>VISITA ALLE CLASSI</a:t>
            </a:r>
            <a:r>
              <a:rPr lang="it-IT" sz="2000" dirty="0">
                <a:latin typeface="Times New Roman" panose="02020603050405020304" pitchFamily="18" charset="0"/>
              </a:rPr>
              <a:t> IN CUI I DOCENTI NEOASSUNTI PRESTANO SERVIZIO. </a:t>
            </a:r>
          </a:p>
          <a:p>
            <a:endParaRPr lang="it-IT" sz="2000" dirty="0">
              <a:latin typeface="Times New Roman" panose="02020603050405020304" pitchFamily="18" charset="0"/>
            </a:endParaRPr>
          </a:p>
          <a:p>
            <a:r>
              <a:rPr lang="it-IT" sz="2000" dirty="0">
                <a:latin typeface="Times New Roman" panose="02020603050405020304" pitchFamily="18" charset="0"/>
              </a:rPr>
              <a:t>ANALOGAMENTE SI RACCOMANDA UN CONTATTO FREQUENTE TRA IL DIRIGENTE SCOLASTICO E I TUTOR.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7905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ARTICOLAZIONE ATTIVITA’ PEER TO PEER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264362"/>
              </p:ext>
            </p:extLst>
          </p:nvPr>
        </p:nvGraphicFramePr>
        <p:xfrm>
          <a:off x="473985" y="1648218"/>
          <a:ext cx="8207962" cy="348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o" r:id="rId3" imgW="6489700" imgH="2755900" progId="Word.Document.12">
                  <p:link updateAutomatic="1"/>
                </p:oleObj>
              </mc:Choice>
              <mc:Fallback>
                <p:oleObj name="Documento" r:id="rId3" imgW="6489700" imgH="27559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985" y="1648218"/>
                        <a:ext cx="8207962" cy="3485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3584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1" y="679390"/>
            <a:ext cx="8519583" cy="868362"/>
          </a:xfrm>
        </p:spPr>
        <p:txBody>
          <a:bodyPr>
            <a:noAutofit/>
          </a:bodyPr>
          <a:lstStyle/>
          <a:p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MODELLO PER LA REGISTRAZIONE 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DELLE ATTIVITÀ PEER TO PEER 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(Registro </a:t>
            </a:r>
            <a:r>
              <a:rPr lang="it-IT" cap="none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peer</a:t>
            </a: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to </a:t>
            </a:r>
            <a:r>
              <a:rPr lang="it-IT" cap="none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peer</a:t>
            </a: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44499" y="1547752"/>
            <a:ext cx="8032749" cy="542925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2600" dirty="0"/>
              <a:t>Si tratta di un registro, ACCESSIBILE ATTRAVERSO UN MODULO ON LINE, dove verranno sinteticamente riportate le attività svolte di osservazione </a:t>
            </a:r>
            <a:r>
              <a:rPr lang="it-IT" sz="2600" dirty="0" err="1"/>
              <a:t>peer</a:t>
            </a:r>
            <a:r>
              <a:rPr lang="it-IT" sz="2600" dirty="0"/>
              <a:t> to </a:t>
            </a:r>
            <a:r>
              <a:rPr lang="it-IT" sz="2600" dirty="0" err="1"/>
              <a:t>peer</a:t>
            </a:r>
            <a:r>
              <a:rPr lang="it-IT" sz="2600" dirty="0"/>
              <a:t> e le ore ad esse dedicate. </a:t>
            </a:r>
          </a:p>
          <a:p>
            <a:pPr algn="just"/>
            <a:r>
              <a:rPr lang="it-IT" sz="2600" dirty="0"/>
              <a:t>Dovrà essere COMPILATO in ogni sua parte, PRIMA Dell'ultimo incontro in presenza (entro maggio), ACCEDENDOVI ATTRAVERSO UN LINK CHE VERRÀ INVIATO AI CORSISTI SUCCESSIVAMENTE,.</a:t>
            </a:r>
          </a:p>
          <a:p>
            <a:pPr algn="just"/>
            <a:r>
              <a:rPr lang="it-IT" sz="2600" dirty="0"/>
              <a:t>Si fa presente che questo registro ON LINE esula da tutte le documentazioni che verranno richieste e/o prodotte dalla scuola di appartenenza del neoassunto; si tratta INFATTI di un documento prodotto dalla scuola polo e da essa gestito. COMPILANDO LE VOCI PREVISTE, IL DOCENTE NEOASSUNTO Dichiarerà ALLA SCUOLA POLO, che deve produrre l’attestato di formazione, che le ore di </a:t>
            </a:r>
            <a:r>
              <a:rPr lang="it-IT" sz="2600" dirty="0" err="1"/>
              <a:t>peer</a:t>
            </a:r>
            <a:r>
              <a:rPr lang="it-IT" sz="2600" dirty="0"/>
              <a:t> to </a:t>
            </a:r>
            <a:r>
              <a:rPr lang="it-IT" sz="2600" dirty="0" err="1"/>
              <a:t>peer</a:t>
            </a:r>
            <a:r>
              <a:rPr lang="it-IT" sz="2600" dirty="0"/>
              <a:t> si sono svolte interamente e correttamente.</a:t>
            </a:r>
          </a:p>
          <a:p>
            <a:pPr algn="just"/>
            <a:r>
              <a:rPr lang="it-IT" sz="2600" dirty="0"/>
              <a:t>Acquisita la documentazione dell’attività </a:t>
            </a:r>
            <a:r>
              <a:rPr lang="it-IT" sz="2600" dirty="0" err="1"/>
              <a:t>peer</a:t>
            </a:r>
            <a:r>
              <a:rPr lang="it-IT" sz="2600" dirty="0"/>
              <a:t> to </a:t>
            </a:r>
            <a:r>
              <a:rPr lang="it-IT" sz="2600" dirty="0" err="1"/>
              <a:t>peer</a:t>
            </a:r>
            <a:r>
              <a:rPr lang="it-IT" sz="2600" dirty="0"/>
              <a:t> svolta, la scuola polo provvederà alla registrazione delle 12 ore sull’attestato finale. </a:t>
            </a:r>
          </a:p>
        </p:txBody>
      </p:sp>
    </p:spTree>
    <p:extLst>
      <p:ext uri="{BB962C8B-B14F-4D97-AF65-F5344CB8AC3E}">
        <p14:creationId xmlns:p14="http://schemas.microsoft.com/office/powerpoint/2010/main" val="2506940697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B7E4B9-CFFC-CF44-9BA3-F30AB373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PIATTAFORMA INDIRE (20 ORE TOT)</a:t>
            </a:r>
            <a:endParaRPr lang="it-IT" sz="40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BD6EB5-0239-6B41-B1AB-88FD4DB82540}"/>
              </a:ext>
            </a:extLst>
          </p:cNvPr>
          <p:cNvSpPr txBox="1"/>
          <p:nvPr/>
        </p:nvSpPr>
        <p:spPr>
          <a:xfrm>
            <a:off x="902826" y="2099098"/>
            <a:ext cx="75558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  <a:t>LE ORE SONO FORFETTARIE. </a:t>
            </a:r>
          </a:p>
          <a:p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  <a:t>LE ATTIVITÀ SONO VOLTE ALLA REDAZIONE DI UN PORTFOLIO IN SOSTITUZIONE DI OGNI ALTRA RELAZIONE FINALE.</a:t>
            </a:r>
            <a:b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253808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012E45-E8B9-7944-8E1E-55AEFAD1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ATTIVITÀ ON LINE INDIRE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733ADC-64AA-B846-AB11-5CB8EFF6D6AB}"/>
              </a:ext>
            </a:extLst>
          </p:cNvPr>
          <p:cNvSpPr txBox="1"/>
          <p:nvPr/>
        </p:nvSpPr>
        <p:spPr>
          <a:xfrm>
            <a:off x="868633" y="1936044"/>
            <a:ext cx="717524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NON È UN’ATTIVITÀ A SÉ STANTE E FINE A SE STESSA, MA STRETTAMENTE CONNESSA CON LA FORMAZIONE IN PRESENZA, PER CONSENTIRE DI DOCUMENTARE IL PERCORSO, DI RIFLETTERE SULLE COMPETENZE ACQUISITE E DARE UN “SENSO” COERENTE AL PERCORSO COMPLESSIVO. </a:t>
            </a:r>
          </a:p>
        </p:txBody>
      </p:sp>
    </p:spTree>
    <p:extLst>
      <p:ext uri="{BB962C8B-B14F-4D97-AF65-F5344CB8AC3E}">
        <p14:creationId xmlns:p14="http://schemas.microsoft.com/office/powerpoint/2010/main" val="200093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3CD49D-9D8C-5746-AA3C-510DF8575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127324"/>
            <a:ext cx="6977111" cy="1527858"/>
          </a:xfrm>
        </p:spPr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CHI È IL NEOASSUNTO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0B84C4-35B9-BD4C-9E6F-A4720B6BA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928" y="1447798"/>
            <a:ext cx="7773339" cy="45478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600" cap="none" dirty="0"/>
              <a:t>SONO TENUTI AL PERIODO DI FORMAZIONE E PROVA (ARTICOLO 2, COMMA 1 DEL DM 850/2015)  TUTTI I DOCENTI:</a:t>
            </a:r>
          </a:p>
          <a:p>
            <a:r>
              <a:rPr lang="it-IT" sz="2600" cap="none" dirty="0"/>
              <a:t>NEOASSUNTI A TEMPO INDETERMINATO AL PRIMO ANNO DI SERVIZIO; </a:t>
            </a:r>
          </a:p>
          <a:p>
            <a:r>
              <a:rPr lang="it-IT" sz="2600" cap="none" dirty="0"/>
              <a:t>ASSUNTI A TEMPO INDETERMINATO NEGLI ANNI PRECEDENTI PER I QUALI SIA STATA RICHIESTA LA PROROGA DEL PERIODO DI FORMAZIONE E PROVA O CHE NON ABBIANO POTUTO COMPLETARLO;</a:t>
            </a:r>
          </a:p>
          <a:p>
            <a:r>
              <a:rPr lang="it-IT" sz="2600" cap="none" dirty="0"/>
              <a:t>CHE, IN CASO DI VALUTAZIONE NEGATIVA, RIPETANO IL PERIODO DI FORMAZIONE E PROVA;</a:t>
            </a:r>
          </a:p>
          <a:p>
            <a:r>
              <a:rPr lang="it-IT" sz="2600" cap="none" dirty="0"/>
              <a:t>CHE ABBIANO OTTENUTO IL PASSAGGIO DI RUOLO.</a:t>
            </a:r>
          </a:p>
          <a:p>
            <a:endParaRPr lang="it-IT" cap="none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8399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503238"/>
            <a:ext cx="8519583" cy="842962"/>
          </a:xfrm>
        </p:spPr>
        <p:txBody>
          <a:bodyPr>
            <a:noAutofit/>
          </a:bodyPr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PIATTAFORMA INDIRE</a:t>
            </a:r>
            <a:b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4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" y="901700"/>
            <a:ext cx="8551332" cy="5596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FORMAZIONE E PIATTAFORMA (20 ore forfettarie)</a:t>
            </a:r>
          </a:p>
          <a:p>
            <a:pPr algn="just"/>
            <a:r>
              <a:rPr lang="it-IT" sz="2200" dirty="0"/>
              <a:t>IL PROGETTO DI FORMAZIONE DEI DOCENTI NEOASSUNTI È </a:t>
            </a:r>
            <a:r>
              <a:rPr lang="it-IT" sz="2200" b="1" dirty="0"/>
              <a:t>DIRETTO DAL MIUR</a:t>
            </a:r>
          </a:p>
          <a:p>
            <a:pPr algn="just"/>
            <a:r>
              <a:rPr lang="it-IT" sz="2200" b="1" dirty="0"/>
              <a:t>INDIRE COLLABORA</a:t>
            </a:r>
            <a:r>
              <a:rPr lang="it-IT" sz="2200" dirty="0"/>
              <a:t> AL PROGETTO E ALLA REALIZZAZIONE DELLA FASE DI </a:t>
            </a:r>
            <a:r>
              <a:rPr lang="it-IT" sz="2200" b="1" u="sng" dirty="0"/>
              <a:t>FORMAZIONE ONLINE</a:t>
            </a:r>
            <a:r>
              <a:rPr lang="it-IT" sz="2200" b="1" dirty="0"/>
              <a:t> </a:t>
            </a:r>
            <a:r>
              <a:rPr lang="it-IT" sz="2200" dirty="0"/>
              <a:t>ATTRAVERSO LA PIATTAFORMA </a:t>
            </a:r>
          </a:p>
          <a:p>
            <a:pPr marL="0" indent="0" algn="ctr">
              <a:buNone/>
            </a:pPr>
            <a:r>
              <a:rPr lang="it-IT" sz="2800" b="1" dirty="0">
                <a:solidFill>
                  <a:srgbClr val="935A0C"/>
                </a:solidFill>
              </a:rPr>
              <a:t>http://</a:t>
            </a:r>
            <a:r>
              <a:rPr lang="it-IT" sz="2800" b="1" dirty="0" err="1">
                <a:solidFill>
                  <a:srgbClr val="935A0C"/>
                </a:solidFill>
              </a:rPr>
              <a:t>neoassunti.indire.it</a:t>
            </a:r>
            <a:r>
              <a:rPr lang="it-IT" sz="2800" dirty="0">
                <a:solidFill>
                  <a:srgbClr val="935A0C"/>
                </a:solidFill>
              </a:rPr>
              <a:t> </a:t>
            </a:r>
          </a:p>
          <a:p>
            <a:pPr algn="just"/>
            <a:r>
              <a:rPr lang="it-IT" sz="2200" dirty="0"/>
              <a:t>LA </a:t>
            </a:r>
            <a:r>
              <a:rPr lang="it-IT" sz="2200" b="1" dirty="0"/>
              <a:t>PIATTAFORMA DIGITALE</a:t>
            </a:r>
            <a:r>
              <a:rPr lang="it-IT" sz="2200" dirty="0"/>
              <a:t> È UNO STRUMENTO ONLINE CHE ACCOMPAGNA E SUPPORTA GLI INSEGNANTI CON UNA SERIE DI ATTIVITÀ GUIDATE DI ANALISI E DI RIFLESSIONE SUL LORO PERCORSO PROFESSIONALE DURANTE TUTTO IL PERIODO DI FORMAZIONE.</a:t>
            </a:r>
            <a:endParaRPr lang="it-IT" sz="2200" b="1" dirty="0"/>
          </a:p>
          <a:p>
            <a:endParaRPr lang="it-IT" sz="2200" dirty="0"/>
          </a:p>
          <a:p>
            <a:pPr marL="0" indent="0">
              <a:buNone/>
            </a:pPr>
            <a:endParaRPr lang="it-IT" sz="2800" dirty="0"/>
          </a:p>
          <a:p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4040463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804180"/>
            <a:ext cx="8519583" cy="868362"/>
          </a:xfrm>
        </p:spPr>
        <p:txBody>
          <a:bodyPr>
            <a:noAutofit/>
          </a:bodyPr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PIATTAFORMA INDIRE</a:t>
            </a:r>
            <a:b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4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20861" y="1371600"/>
            <a:ext cx="8030471" cy="5126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/>
              <a:t>FORMAZIONE IN INDIRE</a:t>
            </a:r>
          </a:p>
          <a:p>
            <a:pPr marL="0" indent="0">
              <a:buNone/>
            </a:pPr>
            <a:r>
              <a:rPr lang="it-IT" sz="2200" dirty="0"/>
              <a:t>LE </a:t>
            </a:r>
            <a:r>
              <a:rPr lang="it-IT" sz="2200" b="1" dirty="0"/>
              <a:t>20 ORE </a:t>
            </a:r>
            <a:r>
              <a:rPr lang="it-IT" sz="2200" dirty="0"/>
              <a:t>STIMATE</a:t>
            </a:r>
            <a:r>
              <a:rPr lang="it-IT" sz="2200" b="1" dirty="0"/>
              <a:t> DI FORMAZIONE ONLINE </a:t>
            </a:r>
            <a:r>
              <a:rPr lang="it-IT" sz="2200" dirty="0"/>
              <a:t>SONO</a:t>
            </a:r>
            <a:r>
              <a:rPr lang="it-IT" sz="2200" b="1" dirty="0"/>
              <a:t> </a:t>
            </a:r>
            <a:r>
              <a:rPr lang="it-IT" sz="2200" dirty="0"/>
              <a:t>ARTICOLATE NELLE SEGUENTI FASI: </a:t>
            </a:r>
          </a:p>
          <a:p>
            <a:pPr lvl="0"/>
            <a:r>
              <a:rPr lang="it-IT" sz="2200" b="1" dirty="0"/>
              <a:t>BILANCIO INIZIALE DELLE COMPETENZE</a:t>
            </a:r>
            <a:r>
              <a:rPr lang="it-IT" sz="2200" dirty="0"/>
              <a:t>: 3 ORE</a:t>
            </a:r>
            <a:r>
              <a:rPr lang="it-IT" dirty="0"/>
              <a:t> (entro il secondo mese dalla presa di servizio)</a:t>
            </a:r>
            <a:r>
              <a:rPr lang="it-IT" sz="2400" dirty="0"/>
              <a:t> </a:t>
            </a:r>
            <a:endParaRPr lang="it-IT" sz="2200" dirty="0"/>
          </a:p>
          <a:p>
            <a:pPr lvl="0"/>
            <a:r>
              <a:rPr lang="it-IT" sz="2200" b="1" dirty="0"/>
              <a:t>FORMAZIONE ONLINE</a:t>
            </a:r>
            <a:r>
              <a:rPr lang="it-IT" sz="2200" dirty="0"/>
              <a:t>: 14 ORE </a:t>
            </a:r>
          </a:p>
          <a:p>
            <a:pPr lvl="0"/>
            <a:r>
              <a:rPr lang="it-IT" sz="2200" b="1" dirty="0"/>
              <a:t>BILANCIO FINALE DELLE COMPETENZE</a:t>
            </a:r>
            <a:r>
              <a:rPr lang="it-IT" sz="2200" dirty="0"/>
              <a:t>: 3 ORE </a:t>
            </a:r>
            <a:r>
              <a:rPr lang="it-IT" dirty="0"/>
              <a:t>(al termine del periodo di formazione)</a:t>
            </a:r>
            <a:r>
              <a:rPr lang="it-IT" sz="2400" dirty="0"/>
              <a:t> </a:t>
            </a:r>
            <a:endParaRPr lang="it-IT" sz="2200" dirty="0"/>
          </a:p>
          <a:p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6492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EC71C2-E65A-0E49-9CC2-A363C2BBE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62" y="271040"/>
            <a:ext cx="7773338" cy="1596177"/>
          </a:xfrm>
        </p:spPr>
        <p:txBody>
          <a:bodyPr>
            <a:normAutofit/>
          </a:bodyPr>
          <a:lstStyle/>
          <a:p>
            <a:r>
              <a:rPr lang="it-IT" sz="36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BILANCIO DELLE COMPETENZE INIZIALE (3 ORE)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11B06F39-2A98-3642-86F3-02F37B68FA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033744"/>
              </p:ext>
            </p:extLst>
          </p:nvPr>
        </p:nvGraphicFramePr>
        <p:xfrm>
          <a:off x="825500" y="1452949"/>
          <a:ext cx="7150100" cy="5149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0100">
                  <a:extLst>
                    <a:ext uri="{9D8B030D-6E8A-4147-A177-3AD203B41FA5}">
                      <a16:colId xmlns:a16="http://schemas.microsoft.com/office/drawing/2014/main" val="3963299201"/>
                    </a:ext>
                  </a:extLst>
                </a:gridCol>
              </a:tblGrid>
              <a:tr h="4355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BILANCIO DELLE COMPETENZE PROFESSIONALI CHE OGNI DOCENTE CURERÀ CON LA COLLABORAZIONE DEL SUO TUTOR. A TAL FINE IL MIUR FORNISCE UN MODELLO DIGITALE ALL'INTERNO DELLA PIATTAFORMA ON-LINE (SEZIONE TOOLKIT) PREDISPOSTA DA INDIRE PER AGEVOLARE L’ELABORAZIONE DI QUESTO PRIMO PROFILO.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CONSENTE DI COMPIERE UN’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ANALISI CRITICA DELLE COMPETENZE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POSSEDUTE, DI DELINEARE I PUNTI DA POTENZIARE E DI ELABORARE UN PROGETTO DI FORMAZIONE IN SERVIZIO COERENTE CON LA DIAGNOSI COMPIUTA.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838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81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BC9FDC-DF0B-F64D-A5E9-FF5ECACB2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706582"/>
            <a:ext cx="7772400" cy="2142714"/>
          </a:xfrm>
        </p:spPr>
        <p:txBody>
          <a:bodyPr>
            <a:normAutofit/>
          </a:bodyPr>
          <a:lstStyle/>
          <a:p>
            <a:r>
              <a:rPr lang="it-IT" sz="36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PATTO FORMATIVO (con il Ds)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B1D6025-66C4-614D-BE3C-37E3C0634B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584757"/>
              </p:ext>
            </p:extLst>
          </p:nvPr>
        </p:nvGraphicFramePr>
        <p:xfrm>
          <a:off x="428262" y="720437"/>
          <a:ext cx="8287475" cy="8391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7475">
                  <a:extLst>
                    <a:ext uri="{9D8B030D-6E8A-4147-A177-3AD203B41FA5}">
                      <a16:colId xmlns:a16="http://schemas.microsoft.com/office/drawing/2014/main" val="2664427713"/>
                    </a:ext>
                  </a:extLst>
                </a:gridCol>
              </a:tblGrid>
              <a:tr h="8391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IL BILANCIO DI COMPETENZE INIZIALE SARÀ TRADOTTO IN UN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PATTO FORMATIVO </a:t>
                      </a: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CHE COINVOLGE DOCENTE NEOASSUNTO E DIRIGENTE SCOLASTICO. SI TRATTA DELLA DEFINIZIONE DEGLI IMPEGNI RECIPROCI CHE LEGANO IL DOCENTE IN ANNO DI FORMAZIONE E PROVA E LA COMUNITÀ EDUCANTE CHE LO ACCOGLIE.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 SI LEGGE NEL COMMA 5 ARTICOLO 3 DEL DM 850/2015, «IL DIRIGENTE SCOLASTICO E IL DOCENTE NEOASSUNTO 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SULLA BASE DEL BILANCIO DELLE COMPETENZE</a:t>
                      </a:r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SENTITO IL DOCENTE TUTOR E TENUTO CONTO DEI BISOGNI DELLA SCUOLA, STABILISCONO, CON UN APPOSITO PATTO PER LO SVILUPPO PROFESSIONALE, GLI OBIETTIVI DI SVILUPPO DELLE COMPETENZE DI NATURA CULTURALE, DISCIPLINARE, DIDATTICO-METODOLOGICA E RELAZIONALE DA RAGGIUNGERE ATTRAVERSO LE ATTIVITÀ FORMATIVE </a:t>
                      </a:r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DI CUI ALL’ARTICOLO 6 - 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LA PARTECIPAZIONE AD ATTIVITÀ FORMATIVE ATTIVATE DALL’ISTITUZIONE SCOLASTICA O DA RETI DI SCUOLE</a:t>
                      </a:r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NONCHÉ L’UTILIZZO EVENTUALE DELLE RISORSE DELLA CARTA DI CUI ALL’ARTICOLO 1, COMMA 121 DELLA LEGGE 107/2015». È IMPORTANTE OSSERVARE CHE LA STRUTTURA DEL PATTO NON È STATA GUIDATA A LIVELLO NORMATIVO, BENSÌ QUESTA 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PUÒ TROVARE DIVERSA RAPPRESENTAZIONE NELLE VARIE COMUNITÀ EDUCANTI. 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7907" marR="4790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548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97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36BE46-4A59-8043-9D87-818348C01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618518"/>
            <a:ext cx="8126161" cy="1596177"/>
          </a:xfrm>
        </p:spPr>
        <p:txBody>
          <a:bodyPr/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FORMAZIONE ON-LINE (14 ORE)</a:t>
            </a:r>
            <a:endParaRPr lang="it-IT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AAC0C9-4B2E-E14D-A74B-46AA7FF66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0364"/>
            <a:ext cx="7772400" cy="4301836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LA PIATTAFORMA ON LINE CONSENTE L’ELABORAZIONE DI UN </a:t>
            </a:r>
            <a:r>
              <a:rPr lang="it-IT" b="1" dirty="0"/>
              <a:t>CURRICULUM FORMATIVO</a:t>
            </a:r>
            <a:r>
              <a:rPr lang="it-IT" dirty="0"/>
              <a:t> PER DOCUMENTARE LE PROPRIE ESPERIENZE EDUCATIVE E I RISULTATI OTTENUTI DURANTE LA PROGETTAZIONE, REALIZZAZIONE E VALUTAZIONE DELLE ATTIVITÀ DI FORMAZIONE. </a:t>
            </a:r>
          </a:p>
          <a:p>
            <a:pPr algn="just"/>
            <a:r>
              <a:rPr lang="it-IT" dirty="0"/>
              <a:t>L’INSEGNANTE PUÒ CREARE IL </a:t>
            </a:r>
            <a:r>
              <a:rPr lang="it-IT" b="1" dirty="0"/>
              <a:t>PORTFOLIO DELLE ATTIVITÀ</a:t>
            </a:r>
            <a:r>
              <a:rPr lang="it-IT" dirty="0"/>
              <a:t>: STRUMENTO IMPORTANTE PER LA CRESCITA PROFESSIONALE, CHE CONSENTE DI RACCOGLIERE E PRESENTARE LE ATTIVITÀ REALIZZATE, METTERE IN LUCE LE COMPETENZE FORMATIVE E RIFLETTERE SULLE PROPRIE CAPACITÀ RELAZIONALI.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191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BB501C-9EB6-2B4E-A12C-AEFA9DEF5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344" y="618518"/>
            <a:ext cx="8015325" cy="1596177"/>
          </a:xfrm>
        </p:spPr>
        <p:txBody>
          <a:bodyPr>
            <a:normAutofit/>
          </a:bodyPr>
          <a:lstStyle/>
          <a:p>
            <a:r>
              <a:rPr lang="it-IT" sz="36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BILANCIO DELLE COMPETENZE RAGGIUNTE (3 ORE)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7627E5-5EF0-0A4F-B7BE-42BAE195D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/>
              <a:t>AL TERMINE DEL PERIODO DI FORMAZIONE E PROVA, SEMPRE SU PIATTAFORMA ON-LINE, IL DOCENTE NEOASSUNTO, SUPPORTATO DAL TUTOR, TRACCERÀ UN NUOVO BILANCIO (</a:t>
            </a:r>
            <a:r>
              <a:rPr lang="en-GB" b="1" dirty="0"/>
              <a:t>BILANCIO DELLE COMPETENZE FINALI)</a:t>
            </a:r>
            <a:r>
              <a:rPr lang="en-GB" dirty="0"/>
              <a:t> IN FORMA DI AUTOVALUTAZIONE, PER REGISTRARE I PROGRESSI DI PROFESSIONALITÀ, L'IMPATTO DELLE AZIONI FORMATIVE REALIZZATE, GLI SVILUPPI ULTERIORI DA IPOTIZZARE.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9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7825A9-2B88-4F45-91B7-9BD5D0299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0" y="155531"/>
            <a:ext cx="7773338" cy="1596177"/>
          </a:xfrm>
        </p:spPr>
        <p:txBody>
          <a:bodyPr>
            <a:normAutofit/>
          </a:bodyPr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COMITATO DI VALUTAZIONE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83E56A-D3F4-824D-8D3C-B3028E5B9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570" y="1487418"/>
            <a:ext cx="7440098" cy="45198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Legge 107/2015, art. 117 – “</a:t>
            </a:r>
            <a:r>
              <a:rPr lang="it-IT" sz="2400" b="1" dirty="0"/>
              <a:t>Il personale docente ed educativo in periodo di formazione e di prova è sottoposto a valutazione da parte del dirigente scolastico, sentito il comitato per la valutazione d’istituito </a:t>
            </a:r>
            <a:r>
              <a:rPr lang="it-IT" sz="2400" dirty="0"/>
              <a:t>ai sensi dell'articolo 11 del testo unico di cui al decreto legislativo 16 aprile 1994, n. 297, come sostituito dal comma 129 del presente articolo, </a:t>
            </a:r>
            <a:r>
              <a:rPr lang="it-IT" sz="2400" b="1" dirty="0"/>
              <a:t>sulla base dell'istruttoria di un docente al quale sono affidate dal dirigente scolastico le funzioni di tutor”</a:t>
            </a:r>
            <a:r>
              <a:rPr lang="it-IT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5651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2A564B49-05D9-2148-8BD4-3D43B18E2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42664" y="561205"/>
            <a:ext cx="5320238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COMITATO PER LA VALUTAZIONE È COMPOSTO DA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1A1C4D-3D0C-0A4F-AD70-CC63F5AA2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0" y="1601772"/>
            <a:ext cx="7773339" cy="3923212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DS, </a:t>
            </a:r>
            <a:r>
              <a:rPr lang="en-GB" dirty="0" err="1"/>
              <a:t>che</a:t>
            </a:r>
            <a:r>
              <a:rPr lang="en-GB" dirty="0"/>
              <a:t> lo </a:t>
            </a:r>
            <a:r>
              <a:rPr lang="en-GB" dirty="0" err="1"/>
              <a:t>presiede</a:t>
            </a:r>
            <a:endParaRPr lang="it-IT" dirty="0"/>
          </a:p>
          <a:p>
            <a:pPr lvl="0"/>
            <a:r>
              <a:rPr lang="it-IT" dirty="0"/>
              <a:t>2 docenti: eletti dal C. D. </a:t>
            </a:r>
          </a:p>
          <a:p>
            <a:pPr lvl="0"/>
            <a:r>
              <a:rPr lang="it-IT" dirty="0"/>
              <a:t>1 docente: eletto dal C.I. </a:t>
            </a:r>
          </a:p>
          <a:p>
            <a:pPr lvl="0"/>
            <a:r>
              <a:rPr lang="en-GB" dirty="0" err="1"/>
              <a:t>docente</a:t>
            </a:r>
            <a:r>
              <a:rPr lang="en-GB" dirty="0"/>
              <a:t> tutor</a:t>
            </a:r>
            <a:endParaRPr lang="it-IT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it-IT" b="1" dirty="0"/>
              <a:t>Esprime il parere</a:t>
            </a:r>
            <a:r>
              <a:rPr lang="it-IT" dirty="0"/>
              <a:t> di superamento/non superamento del periodo di formazione e prova. </a:t>
            </a:r>
          </a:p>
          <a:p>
            <a:pPr marL="0" indent="0">
              <a:buNone/>
            </a:pPr>
            <a:r>
              <a:rPr lang="it-IT" dirty="0"/>
              <a:t>Tale </a:t>
            </a:r>
            <a:r>
              <a:rPr lang="it-IT" b="1" dirty="0"/>
              <a:t>parere è obbligatorio</a:t>
            </a:r>
            <a:r>
              <a:rPr lang="it-IT" dirty="0"/>
              <a:t>, ma non vincolante per il dirigente scolastico.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7940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F19F4-9E8A-574B-BD1C-6EA89B512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268710"/>
            <a:ext cx="7773338" cy="1596177"/>
          </a:xfrm>
        </p:spPr>
        <p:txBody>
          <a:bodyPr>
            <a:normAutofit/>
          </a:bodyPr>
          <a:lstStyle/>
          <a:p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COSA DEVE PRESENTARE IL DOCENTE NEOASSUNTO AL COMITATO DI VALUTAZIONE: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45F399-210A-F345-8745-A9E7E56A2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864887"/>
            <a:ext cx="7773339" cy="4724403"/>
          </a:xfrm>
        </p:spPr>
        <p:txBody>
          <a:bodyPr>
            <a:normAutofit/>
          </a:bodyPr>
          <a:lstStyle/>
          <a:p>
            <a:r>
              <a:rPr lang="it-IT" b="1" dirty="0"/>
              <a:t>ATTESTATO DI FREQUENZA </a:t>
            </a:r>
            <a:r>
              <a:rPr lang="it-IT" dirty="0"/>
              <a:t>ALLA FORMAZIONE IN PRESENZA dove VERRANNO RICONOSCIUTE LE 18 ORE DI FORMAZIONE CON LA SCUOLA POLO + 12 ORE PEER TO PEER (ATTESTATO PRODOTTO DALLA SCUOLA POLO).  VERRÀ </a:t>
            </a:r>
            <a:r>
              <a:rPr lang="it-IT" b="1" dirty="0"/>
              <a:t>INVIATO VIA MAIL </a:t>
            </a:r>
            <a:r>
              <a:rPr lang="it-IT" dirty="0"/>
              <a:t>AL CORSISTA ED ALLA SUA SCUOLA, DA PRESENTARE AL COMITATO DI VALUTAZIONE. </a:t>
            </a:r>
          </a:p>
          <a:p>
            <a:r>
              <a:rPr lang="it-IT" dirty="0"/>
              <a:t>il proprio</a:t>
            </a:r>
            <a:r>
              <a:rPr lang="it-IT" b="1" dirty="0"/>
              <a:t> PORTFOLIO PERSONALE </a:t>
            </a:r>
            <a:r>
              <a:rPr lang="it-IT" dirty="0"/>
              <a:t>(compilato attraverso la piattaforma INDIRE), contenente la descrizione del suo curriculum personale e l’elaborazione di un bilancio delle sue competenze e la previsione di un piano di sviluppo personale. Almeno 5 gg prima della data fissata per il colloquio il Ds lo trasmetterà </a:t>
            </a:r>
            <a:r>
              <a:rPr lang="it-IT" u="sng" dirty="0"/>
              <a:t>per conoscenza al </a:t>
            </a:r>
            <a:r>
              <a:rPr lang="it-IT" b="1" u="sng" dirty="0"/>
              <a:t>tutor</a:t>
            </a:r>
            <a:r>
              <a:rPr lang="it-IT" u="sng" dirty="0"/>
              <a:t> </a:t>
            </a:r>
            <a:r>
              <a:rPr lang="it-IT" dirty="0"/>
              <a:t>(così come ai membri del Comitato di valutazione).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25794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45B4DE-020D-504A-894E-949949330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271277"/>
            <a:ext cx="7773338" cy="1596177"/>
          </a:xfrm>
        </p:spPr>
        <p:txBody>
          <a:bodyPr>
            <a:normAutofit/>
          </a:bodyPr>
          <a:lstStyle/>
          <a:p>
            <a:r>
              <a:rPr lang="it-IT" sz="32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CRITERI PER LA VALUTAZIONE DEL PERSONALE DOCENTE IN PERIODO DI FORMAZIONE E DI PROVA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283C29-8BBE-4544-9961-D3D5F251F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2" y="1703629"/>
            <a:ext cx="7773339" cy="48830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(Articolo 4 - DM 850/2015) </a:t>
            </a:r>
          </a:p>
          <a:p>
            <a:pPr marL="457200" indent="-457200">
              <a:buAutoNum type="arabicPeriod"/>
            </a:pPr>
            <a:r>
              <a:rPr lang="it-IT" dirty="0"/>
              <a:t>Il periodo di formazione e di prova è finalizzato specificamente a verificare la padronanza degli standard professionali da parte dei docenti neo-assunti con riferimento ai seguenti criteri: </a:t>
            </a:r>
          </a:p>
          <a:p>
            <a:pPr marL="914400" lvl="1" indent="-457200">
              <a:buAutoNum type="alphaLcPeriod"/>
            </a:pPr>
            <a:r>
              <a:rPr lang="it-IT" sz="1900" dirty="0"/>
              <a:t>corretto possesso ed esercizio delle competenze culturali, disciplinari, didattiche e metodologiche, con riferimento ai nuclei fondanti dei </a:t>
            </a:r>
            <a:r>
              <a:rPr lang="it-IT" sz="1900" dirty="0" err="1"/>
              <a:t>saperi</a:t>
            </a:r>
            <a:r>
              <a:rPr lang="it-IT" sz="1900" dirty="0"/>
              <a:t> e ai traguardi di competenza e agli obiettivi di apprendimento previsti dagli ordinamenti vigenti; </a:t>
            </a:r>
          </a:p>
          <a:p>
            <a:pPr marL="914400" lvl="1" indent="-457200">
              <a:buAutoNum type="alphaLcPeriod"/>
            </a:pPr>
            <a:r>
              <a:rPr lang="it-IT" sz="1900" dirty="0"/>
              <a:t>corretto possesso ed esercizio delle competenze relazionali, organizzative e gestionali; </a:t>
            </a:r>
          </a:p>
          <a:p>
            <a:pPr marL="914400" lvl="1" indent="-457200">
              <a:buAutoNum type="alphaLcPeriod"/>
            </a:pPr>
            <a:r>
              <a:rPr lang="it-IT" sz="1900" dirty="0"/>
              <a:t>osservanza dei doveri connessi con lo status di dipendente pubblico e inerenti la funzione docente; </a:t>
            </a:r>
          </a:p>
          <a:p>
            <a:pPr marL="914400" lvl="1" indent="-457200">
              <a:buAutoNum type="alphaLcPeriod"/>
            </a:pPr>
            <a:r>
              <a:rPr lang="it-IT" sz="1900" dirty="0"/>
              <a:t>partecipazione alle attività formative e raggiungimento degli obiettivi dalle stesse previsti. </a:t>
            </a:r>
          </a:p>
        </p:txBody>
      </p:sp>
    </p:spTree>
    <p:extLst>
      <p:ext uri="{BB962C8B-B14F-4D97-AF65-F5344CB8AC3E}">
        <p14:creationId xmlns:p14="http://schemas.microsoft.com/office/powerpoint/2010/main" val="112819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68E9C3-BC40-4142-8F17-A0C7E365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NON DEVONO SVOLGERE IL PERIODO DI PROVA I DOCENTI</a:t>
            </a:r>
            <a:r>
              <a:rPr lang="it-IT" dirty="0"/>
              <a:t>: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630690-DA3C-7141-866A-DA6E5CDA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828800"/>
            <a:ext cx="7773339" cy="4259484"/>
          </a:xfrm>
        </p:spPr>
        <p:txBody>
          <a:bodyPr>
            <a:normAutofit fontScale="92500" lnSpcReduction="20000"/>
          </a:bodyPr>
          <a:lstStyle/>
          <a:p>
            <a:r>
              <a:rPr lang="it-IT" cap="none" dirty="0"/>
              <a:t>CHE ABBIANO GIÀ SVOLTO IL PERIODO DI FORMAZIONE E PROVA O IL PERCORSO FIT EX DDG 85/2018 NELLO STESSO GRADO DI NUOVA IMMISSIONE IN RUOLO </a:t>
            </a:r>
          </a:p>
          <a:p>
            <a:r>
              <a:rPr lang="it-IT" cap="none" dirty="0"/>
              <a:t>CHE ABBIANO OTTENUTO IL RIENTRO IN UN PRECEDENTE RUOLO NEL QUALE ABBIANO GIÀ SVOLTO IL PERIODO DI FORMAZIONE E PROVA O IL PERCORSO FIT EX DDG 85/2018;</a:t>
            </a:r>
          </a:p>
          <a:p>
            <a:r>
              <a:rPr lang="it-IT" cap="none" dirty="0"/>
              <a:t>GIÀ̀ IMMESSI IN RUOLO CON RISERVA, CHE ABBIANO SUPERATO POSITIVAMENTE L’ANNO DI FORMAZIONE E DI PROVA O IL PERCORSO FIT EX DDG 85/2018 E SIANO NUOVAMENTE ASSUNTI PER IL MEDESIMO GRADO; </a:t>
            </a:r>
          </a:p>
          <a:p>
            <a:r>
              <a:rPr lang="it-IT" cap="none" dirty="0"/>
              <a:t>CHE ABBIANO OTTENUTO IL TRASFERIMENTO DA POSTO COMUNE A SOSTEGNO E VICEVERSA NELL’AMBITO DEL MEDESIMO GRADO.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13148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5025F2-11EE-4942-BF76-DECC646C5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1541462"/>
          </a:xfrm>
        </p:spPr>
        <p:txBody>
          <a:bodyPr/>
          <a:lstStyle/>
          <a:p>
            <a:pPr algn="ctr"/>
            <a:r>
              <a:rPr lang="it-IT" sz="5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CONTATTI</a:t>
            </a:r>
            <a:br>
              <a:rPr lang="it-IT" sz="4800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4C7BBC-0DCC-D44F-B353-2A69F77E9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67" y="1541721"/>
            <a:ext cx="8229600" cy="424947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it-IT" sz="4000" dirty="0"/>
          </a:p>
          <a:p>
            <a:pPr marL="0" indent="0" algn="ctr">
              <a:buNone/>
            </a:pPr>
            <a:r>
              <a:rPr lang="it-IT" sz="4000" dirty="0"/>
              <a:t>MAIL ATTIVA </a:t>
            </a:r>
          </a:p>
          <a:p>
            <a:pPr marL="0" indent="0" algn="ctr">
              <a:buNone/>
            </a:pPr>
            <a:r>
              <a:rPr lang="en-GB" sz="4000" dirty="0"/>
              <a:t>	</a:t>
            </a:r>
            <a:r>
              <a:rPr lang="en-GB" sz="6500" dirty="0">
                <a:solidFill>
                  <a:srgbClr val="3366FF"/>
                </a:solidFill>
                <a:hlinkClick r:id="rId2"/>
              </a:rPr>
              <a:t>neoassuntiAMBITO@gmail.com</a:t>
            </a:r>
            <a:endParaRPr lang="en-GB" sz="6500" dirty="0">
              <a:solidFill>
                <a:srgbClr val="3366FF"/>
              </a:solidFill>
            </a:endParaRPr>
          </a:p>
          <a:p>
            <a:pPr marL="0" indent="0" algn="ctr">
              <a:buNone/>
            </a:pPr>
            <a:endParaRPr lang="it-IT" sz="3600" dirty="0"/>
          </a:p>
          <a:p>
            <a:pPr marL="0" indent="0" algn="ctr">
              <a:buNone/>
            </a:pPr>
            <a:r>
              <a:rPr lang="it-IT" sz="3600" dirty="0"/>
              <a:t>(unico canale che verrà utilizzato per rispondere ai docenti neoassunti su dubbi riguardanti il percorso formativo. </a:t>
            </a:r>
          </a:p>
          <a:p>
            <a:pPr marL="0" indent="0" algn="ctr">
              <a:buNone/>
            </a:pPr>
            <a:r>
              <a:rPr lang="it-IT" sz="3600" b="1" dirty="0"/>
              <a:t>Non</a:t>
            </a:r>
            <a:r>
              <a:rPr lang="it-IT" sz="3600" dirty="0"/>
              <a:t> scrivere o telefonare ai contatti istituzionali della scuola polo)</a:t>
            </a:r>
          </a:p>
          <a:p>
            <a:pPr marL="0" indent="0" algn="ctr">
              <a:buNone/>
            </a:pPr>
            <a:r>
              <a:rPr lang="en-GB" sz="3600" dirty="0">
                <a:solidFill>
                  <a:srgbClr val="3366FF"/>
                </a:solidFill>
              </a:rPr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162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503238"/>
            <a:ext cx="8519583" cy="2428345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6000" b="1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it-IT" sz="60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it-IT" sz="6700" b="1" dirty="0">
                <a:solidFill>
                  <a:schemeClr val="accent3"/>
                </a:solidFill>
              </a:rPr>
              <a:t>GRAZIE</a:t>
            </a:r>
            <a:r>
              <a:rPr lang="it-IT" sz="6000" b="1" dirty="0">
                <a:solidFill>
                  <a:srgbClr val="92D050"/>
                </a:solidFill>
              </a:rPr>
              <a:t> </a:t>
            </a:r>
            <a:br>
              <a:rPr lang="it-IT" sz="6000" b="1" dirty="0">
                <a:solidFill>
                  <a:srgbClr val="92D050"/>
                </a:solidFill>
              </a:rPr>
            </a:br>
            <a:endParaRPr lang="it-IT" sz="6000" dirty="0">
              <a:solidFill>
                <a:srgbClr val="92D05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" y="324433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5400" b="1" dirty="0">
                <a:solidFill>
                  <a:schemeClr val="accent3"/>
                </a:solidFill>
              </a:rPr>
              <a:t>(E BUON ANNO….</a:t>
            </a:r>
            <a:r>
              <a:rPr lang="it-IT" sz="3600" b="1" dirty="0">
                <a:solidFill>
                  <a:schemeClr val="accent3"/>
                </a:solidFill>
              </a:rPr>
              <a:t>DI PROVA</a:t>
            </a:r>
            <a:r>
              <a:rPr lang="it-IT" sz="5400" b="1" dirty="0">
                <a:solidFill>
                  <a:schemeClr val="accent3"/>
                </a:solidFill>
              </a:rPr>
              <a:t>!!!)</a:t>
            </a:r>
            <a:endParaRPr lang="it-IT" sz="5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90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9222" y="789690"/>
            <a:ext cx="8519583" cy="125642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PIATTAFORMA FORMAZIONE DOCENTI NEOASSUNTI REGIONE TOSCANA</a:t>
            </a:r>
            <a:br>
              <a:rPr lang="it-IT" sz="4400" dirty="0"/>
            </a:b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1250" y="1763486"/>
            <a:ext cx="7935249" cy="40277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dirty="0">
                <a:hlinkClick r:id="rId2"/>
              </a:rPr>
              <a:t>http://neoassunti.usrtoscana.it</a:t>
            </a:r>
            <a:endParaRPr lang="it-IT" sz="36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PIATTAFORMA POTRETE TROVARE TUTTE LE INFORMAZIONI AGGIORNATE SUL PERCORSO DI FORMAZIONE:</a:t>
            </a:r>
          </a:p>
          <a:p>
            <a:r>
              <a:rPr lang="it-IT" dirty="0"/>
              <a:t>NEWS E ARCHIVIO DELLE NOTIZIE</a:t>
            </a:r>
          </a:p>
          <a:p>
            <a:r>
              <a:rPr lang="it-IT" dirty="0"/>
              <a:t>COMUNICAZIONI DELLA SCUOLA POLO E DELL’USR</a:t>
            </a:r>
          </a:p>
          <a:p>
            <a:r>
              <a:rPr lang="it-IT" dirty="0"/>
              <a:t>MATERIALI PER I LABORATORI CHE VERRANNO FORNITI DAI DOCENTI FORMATORI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8027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1300" y="1018903"/>
            <a:ext cx="8547100" cy="764413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ARTICOLAZIONE DEL 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PERCORSO FORMATIVO 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(50 ORE TOTALI)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68115" y="2246304"/>
            <a:ext cx="80934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it-IT" sz="3200" b="1" dirty="0">
                <a:solidFill>
                  <a:srgbClr val="0070C0"/>
                </a:solidFill>
              </a:rPr>
              <a:t>18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ORE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dirty="0"/>
              <a:t>FORMAZIONE GESTITA DALLA </a:t>
            </a:r>
            <a:r>
              <a:rPr lang="it-IT" sz="3200" b="1" dirty="0"/>
              <a:t>SCUOLA POLO</a:t>
            </a:r>
            <a:r>
              <a:rPr lang="it-IT" sz="3200" dirty="0"/>
              <a:t>;</a:t>
            </a:r>
          </a:p>
          <a:p>
            <a:pPr lvl="1"/>
            <a:r>
              <a:rPr lang="it-IT" sz="3200" b="1" dirty="0">
                <a:solidFill>
                  <a:srgbClr val="0070C0"/>
                </a:solidFill>
              </a:rPr>
              <a:t>12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ORE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dirty="0"/>
              <a:t>DI </a:t>
            </a:r>
            <a:r>
              <a:rPr lang="it-IT" sz="3200" b="1" dirty="0"/>
              <a:t>PEER TO PEER </a:t>
            </a:r>
            <a:r>
              <a:rPr lang="it-IT" sz="3200" dirty="0"/>
              <a:t>DA SVOLGERE NELLA SCUOLA DI SERVIZIO CON TUTOR DI SCUOLA;</a:t>
            </a:r>
          </a:p>
          <a:p>
            <a:pPr lvl="1"/>
            <a:r>
              <a:rPr lang="it-IT" sz="3200" b="1" dirty="0">
                <a:solidFill>
                  <a:srgbClr val="0070C0"/>
                </a:solidFill>
              </a:rPr>
              <a:t>20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ORE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dirty="0"/>
              <a:t>DI FORMAZIONE SULLA </a:t>
            </a:r>
            <a:r>
              <a:rPr lang="it-IT" sz="3200" b="1" dirty="0"/>
              <a:t>PIATTAFORMA</a:t>
            </a:r>
            <a:r>
              <a:rPr lang="it-IT" sz="3200" dirty="0"/>
              <a:t> ON LINE </a:t>
            </a:r>
            <a:r>
              <a:rPr lang="it-IT" sz="3200" b="1" dirty="0"/>
              <a:t>INDIRE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82126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DCC6C2-CC60-F04E-B58F-D9A884D04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PERCORSO GESTITO DALLA </a:t>
            </a:r>
            <a:b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SCUOLA POLO </a:t>
            </a:r>
            <a:b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0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812A5AD-8346-3048-ADD5-F982B71D461E}"/>
              </a:ext>
            </a:extLst>
          </p:cNvPr>
          <p:cNvSpPr/>
          <p:nvPr/>
        </p:nvSpPr>
        <p:spPr>
          <a:xfrm>
            <a:off x="428264" y="1863523"/>
            <a:ext cx="81948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sz="2400" b="1" dirty="0"/>
              <a:t>(18 ORE TOT):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400" b="1" dirty="0"/>
              <a:t>INCONTRO PROPEDEUTICO (</a:t>
            </a:r>
            <a:r>
              <a:rPr lang="it-IT" sz="2400" dirty="0"/>
              <a:t>3 ORE): DOVE SI ESPLICITA IL PERCORSO FORMATIVO;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400" b="1" dirty="0"/>
              <a:t>2 LABORATORI FORMATIVI </a:t>
            </a:r>
            <a:r>
              <a:rPr lang="it-IT" sz="2400" dirty="0"/>
              <a:t>PER UN TOTALE DI 12 ORE (ART. 8 DM 850 2015 E NOTA DEL 21/9/20)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400" b="1" dirty="0"/>
              <a:t>INCONTRO FINALE (</a:t>
            </a:r>
            <a:r>
              <a:rPr lang="it-IT" sz="2400" dirty="0"/>
              <a:t>3 ORE): ENTRO IL MESE DI MAGGIO, DOVE VIENE ILLUSTRATA LA VALUTAZIONE DEL PERCORSO, ANCHE ATTRAVERSO IL COINVOLGIMENTO E LE TESTIMONIANZE DEI DIRETTI PROTAGONISTI DELLA FORMAZIONE</a:t>
            </a:r>
          </a:p>
        </p:txBody>
      </p:sp>
    </p:spTree>
    <p:extLst>
      <p:ext uri="{BB962C8B-B14F-4D97-AF65-F5344CB8AC3E}">
        <p14:creationId xmlns:p14="http://schemas.microsoft.com/office/powerpoint/2010/main" val="82101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D777C6-0EC5-AB41-A3CE-67E7311B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468048"/>
            <a:ext cx="7773338" cy="3988206"/>
          </a:xfrm>
        </p:spPr>
        <p:txBody>
          <a:bodyPr>
            <a:normAutofit fontScale="90000"/>
          </a:bodyPr>
          <a:lstStyle/>
          <a:p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ORGANIZZAZIONE LABORATORI FORMATIVI</a:t>
            </a:r>
            <a:b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it-IT" dirty="0"/>
            </a:br>
            <a:r>
              <a:rPr lang="it-IT" dirty="0"/>
              <a:t>DELLE 18 ORE DI FORMAZIONE GESTITE DALLA SCUOLA POLO, SONO PREVISTE </a:t>
            </a:r>
            <a:br>
              <a:rPr lang="it-IT" dirty="0"/>
            </a:br>
            <a:r>
              <a:rPr lang="it-IT" b="1" dirty="0"/>
              <a:t>12 ORE DI FORMAZIONE LABORATORIALE</a:t>
            </a:r>
            <a:br>
              <a:rPr lang="it-IT" dirty="0"/>
            </a:br>
            <a:r>
              <a:rPr lang="it-IT" dirty="0"/>
              <a:t>(4 INCONTRI DELLA DURATA DI 3 ORE).</a:t>
            </a:r>
            <a:br>
              <a:rPr lang="it-IT" dirty="0"/>
            </a:br>
            <a:br>
              <a:rPr lang="it-IT" dirty="0"/>
            </a:br>
            <a:r>
              <a:rPr lang="it-IT" dirty="0"/>
              <a:t>IN QUESTI LABORATORI SARANNO TRATTATE </a:t>
            </a:r>
            <a:r>
              <a:rPr lang="it-IT" b="1" dirty="0"/>
              <a:t>DUE TEMATICHE</a:t>
            </a:r>
            <a:r>
              <a:rPr lang="it-IT" dirty="0"/>
              <a:t>, PER DEDICARE A QUESTE IL GIUSTO LIVELLO DI APPROFONDIMENTO.</a:t>
            </a:r>
            <a:br>
              <a:rPr lang="it-IT" dirty="0"/>
            </a:br>
            <a:r>
              <a:rPr lang="it-IT" dirty="0"/>
              <a:t>QUINDI I </a:t>
            </a:r>
            <a:r>
              <a:rPr lang="it-IT" b="1" dirty="0"/>
              <a:t>MODULI </a:t>
            </a:r>
            <a:r>
              <a:rPr lang="it-IT" dirty="0"/>
              <a:t>SARANNO DI </a:t>
            </a:r>
            <a:br>
              <a:rPr lang="it-IT" dirty="0"/>
            </a:br>
            <a:r>
              <a:rPr lang="it-IT" b="1" dirty="0"/>
              <a:t>6 ORE </a:t>
            </a:r>
            <a:r>
              <a:rPr lang="it-IT" dirty="0"/>
              <a:t>CIASCUNO</a:t>
            </a:r>
            <a:br>
              <a:rPr lang="it-IT" dirty="0"/>
            </a:br>
            <a:r>
              <a:rPr lang="it-IT" dirty="0"/>
              <a:t> </a:t>
            </a:r>
            <a:br>
              <a:rPr lang="it-IT" dirty="0"/>
            </a:br>
            <a:br>
              <a:rPr lang="it-IT" b="1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2FDE5-2C3F-2140-93B8-83522D95C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1" y="434051"/>
            <a:ext cx="8308198" cy="1596177"/>
          </a:xfrm>
        </p:spPr>
        <p:txBody>
          <a:bodyPr>
            <a:noAutofit/>
          </a:bodyPr>
          <a:lstStyle/>
          <a:p>
            <a:r>
              <a:rPr lang="it-IT" sz="28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 LE TEMATICHE INDICATE A LIVELLO MINISTERIALE </a:t>
            </a:r>
            <a:r>
              <a:rPr lang="it-IT" sz="200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lang="it-IT" sz="2000" dirty="0"/>
              <a:t>previste dall’art. 8 del D.M. 850/2015 E AGGIORNATE NELL’ULTIMA NOTA  MINISTERIALE DEL 21/09/2020)</a:t>
            </a:r>
            <a:br>
              <a:rPr lang="it-IT" sz="2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sz="28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SONO STATE ESPRESSE, IN FASE DI ISCRIZIONE AL CORSO DI FORMAZIONE,  LE SEGUENTI PREFERENZE: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AFD46F-2EBC-F54D-A566-07E7D37E2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40568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b="1" dirty="0"/>
              <a:t>LABORATORIO 1</a:t>
            </a:r>
            <a:r>
              <a:rPr lang="it-IT" sz="2200" dirty="0"/>
              <a:t>: </a:t>
            </a:r>
          </a:p>
          <a:p>
            <a:pPr marL="0" indent="0">
              <a:buNone/>
            </a:pPr>
            <a:r>
              <a:rPr lang="it-IT" sz="2200" dirty="0"/>
              <a:t>Iniziative e provvedimenti legati alla gestione delle istituzioni scolastiche in fase di emergenza. </a:t>
            </a:r>
          </a:p>
          <a:p>
            <a:pPr marL="0" indent="0">
              <a:buNone/>
            </a:pPr>
            <a:r>
              <a:rPr lang="it-IT" sz="2200" dirty="0"/>
              <a:t>(2 INCONTRI DI 3 ORE. TOT. 6 ORE)</a:t>
            </a:r>
          </a:p>
          <a:p>
            <a:pPr marL="0" indent="0">
              <a:buNone/>
            </a:pPr>
            <a:r>
              <a:rPr lang="it-IT" sz="2200" b="1" dirty="0"/>
              <a:t>LABORATORIO 2:</a:t>
            </a:r>
            <a:r>
              <a:rPr lang="it-IT" sz="2200" dirty="0"/>
              <a:t> </a:t>
            </a:r>
          </a:p>
          <a:p>
            <a:pPr marL="0" indent="0">
              <a:buNone/>
            </a:pPr>
            <a:r>
              <a:rPr lang="it-IT" sz="2200" dirty="0"/>
              <a:t>Lo sviluppo delle competenze digitali degli studenti, l’uso responsabile di internet, la protezione dei dati personali, il contrasto al </a:t>
            </a:r>
            <a:r>
              <a:rPr lang="it-IT" sz="2200" dirty="0" err="1"/>
              <a:t>cyberbullismo</a:t>
            </a:r>
            <a:r>
              <a:rPr lang="it-IT" sz="2200" dirty="0"/>
              <a:t> </a:t>
            </a:r>
          </a:p>
          <a:p>
            <a:pPr marL="0" indent="0">
              <a:buNone/>
            </a:pPr>
            <a:r>
              <a:rPr lang="it-IT" sz="2200" dirty="0"/>
              <a:t>(2 INCONTRI DI 3 ORE. TOT. 6 ORE)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615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AE7D3B-F467-6F43-87EE-14D541A3B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143956"/>
            <a:ext cx="7773338" cy="1596177"/>
          </a:xfrm>
        </p:spPr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DIVISIONE DEI CORSISTI IN GRUPPI </a:t>
            </a:r>
            <a:b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FAF498-192C-B24C-86CC-ED517D495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29" y="1406396"/>
            <a:ext cx="7773339" cy="4346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 neoassunti dell’ambito 18 che faranno il percorso di formazione nell’anno 2020/’21 </a:t>
            </a:r>
            <a:r>
              <a:rPr lang="it-IT"/>
              <a:t>sono </a:t>
            </a:r>
            <a:r>
              <a:rPr lang="it-IT" b="1"/>
              <a:t>35</a:t>
            </a:r>
            <a:r>
              <a:rPr lang="it-IT"/>
              <a:t> </a:t>
            </a:r>
            <a:r>
              <a:rPr lang="it-IT" dirty="0"/>
              <a:t>appartenenti ai vari ordini di scuola (4 docenti scuola infanzia</a:t>
            </a:r>
            <a:r>
              <a:rPr lang="it-IT"/>
              <a:t>, 8 </a:t>
            </a:r>
            <a:r>
              <a:rPr lang="it-IT" dirty="0"/>
              <a:t>scuola primaria</a:t>
            </a:r>
            <a:r>
              <a:rPr lang="it-IT"/>
              <a:t>, 10 </a:t>
            </a:r>
            <a:r>
              <a:rPr lang="it-IT" dirty="0"/>
              <a:t>scuola secondaria di primo grado, 13 scuola secondaria di secondo grado) e che formeranno un unico gruppo per la frequenza dei laboratori.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0818147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Gocci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Gocci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cci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{9A0A6855-F9A9-714E-83D4-0D50510E7A40}tf10001073</Template>
  <TotalTime>1072</TotalTime>
  <Words>2308</Words>
  <Application>Microsoft Macintosh PowerPoint</Application>
  <PresentationFormat>Presentazione su schermo (4:3)</PresentationFormat>
  <Paragraphs>132</Paragraphs>
  <Slides>31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Collegamenti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8" baseType="lpstr">
      <vt:lpstr>Arial</vt:lpstr>
      <vt:lpstr>Calibri</vt:lpstr>
      <vt:lpstr>Times New Roman</vt:lpstr>
      <vt:lpstr>Tw Cen MT</vt:lpstr>
      <vt:lpstr>Wingdings</vt:lpstr>
      <vt:lpstr>Goccia</vt:lpstr>
      <vt:lpstr>file:///localhost/Users/chiara/Desktop/VICEPRESIDENZA/NEOIMMESSI/NEOIMMESSI%202015-16/PRIMO%20INCONTRO%20PROPEDEUTICO/Macintosh%20HD:Users:chiara:Desktop:VICEPRESIDENZA:NEOIMMESSI:NEOASSUNTI%202017-18:PRIMO%20INCONTRO:neoimmessi%20book%2017-18%20(recuperato).docx!OLE_LINK2</vt:lpstr>
      <vt:lpstr>FORMAZIONE  DOCENTI NEOASSUNTI</vt:lpstr>
      <vt:lpstr>CHI È IL NEOASSUNTO</vt:lpstr>
      <vt:lpstr>NON DEVONO SVOLGERE IL PERIODO DI PROVA I DOCENTI:  </vt:lpstr>
      <vt:lpstr>PIATTAFORMA FORMAZIONE DOCENTI NEOASSUNTI REGIONE TOSCANA </vt:lpstr>
      <vt:lpstr>ARTICOLAZIONE DEL  PERCORSO FORMATIVO  (50 ORE TOTALI)</vt:lpstr>
      <vt:lpstr>PERCORSO GESTITO DALLA  SCUOLA POLO  </vt:lpstr>
      <vt:lpstr>      ORGANIZZAZIONE LABORATORI FORMATIVI  DELLE 18 ORE DI FORMAZIONE GESTITE DALLA SCUOLA POLO, SONO PREVISTE  12 ORE DI FORMAZIONE LABORATORIALE (4 INCONTRI DELLA DURATA DI 3 ORE).  IN QUESTI LABORATORI SARANNO TRATTATE DUE TEMATICHE, PER DEDICARE A QUESTE IL GIUSTO LIVELLO DI APPROFONDIMENTO. QUINDI I MODULI SARANNO DI  6 ORE CIASCUNO    </vt:lpstr>
      <vt:lpstr>TRA LE TEMATICHE INDICATE A LIVELLO MINISTERIALE (previste dall’art. 8 del D.M. 850/2015 E AGGIORNATE NELL’ULTIMA NOTA  MINISTERIALE DEL 21/09/2020) SONO STATE ESPRESSE, IN FASE DI ISCRIZIONE AL CORSO DI FORMAZIONE,  LE SEGUENTI PREFERENZE:</vt:lpstr>
      <vt:lpstr>DIVISIONE DEI CORSISTI IN GRUPPI  </vt:lpstr>
      <vt:lpstr>ORGANIZZAZIONE LABORATORI </vt:lpstr>
      <vt:lpstr>CALENDARIO LABORATORI</vt:lpstr>
      <vt:lpstr>FORMAZIONE IN PRESENZA </vt:lpstr>
      <vt:lpstr> PEER TO PEER (12 ore tot):  LE ORE SI SVOLGERANNO A SCUOLA (in modalità on line se necessario per attuare le misure di sicurezza dovute all’attuale emergenza epidemiologica)  CON IL DOCENTE DI RIFERIMENTO INDIVIDUATO ALL’INTERNO DELLA SCUOLA DI SERVIZIO. </vt:lpstr>
      <vt:lpstr>IL TUTOR</vt:lpstr>
      <vt:lpstr>L’OSSERVAZIONE DEL DS</vt:lpstr>
      <vt:lpstr>ARTICOLAZIONE ATTIVITA’ PEER TO PEER</vt:lpstr>
      <vt:lpstr>MODELLO PER LA REGISTRAZIONE  DELLE ATTIVITÀ PEER TO PEER  (Registro peer to peer) </vt:lpstr>
      <vt:lpstr>PIATTAFORMA INDIRE (20 ORE TOT)</vt:lpstr>
      <vt:lpstr>ATTIVITÀ ON LINE INDIRE</vt:lpstr>
      <vt:lpstr>PIATTAFORMA INDIRE </vt:lpstr>
      <vt:lpstr>PIATTAFORMA INDIRE </vt:lpstr>
      <vt:lpstr>BILANCIO DELLE COMPETENZE INIZIALE (3 ORE)</vt:lpstr>
      <vt:lpstr>PATTO FORMATIVO (con il Ds)</vt:lpstr>
      <vt:lpstr>FORMAZIONE ON-LINE (14 ORE)</vt:lpstr>
      <vt:lpstr>BILANCIO DELLE COMPETENZE RAGGIUNTE (3 ORE)</vt:lpstr>
      <vt:lpstr>COMITATO DI VALUTAZIONE</vt:lpstr>
      <vt:lpstr>COMITATO PER LA VALUTAZIONE È COMPOSTO DA: </vt:lpstr>
      <vt:lpstr>COSA DEVE PRESENTARE IL DOCENTE NEOASSUNTO AL COMITATO DI VALUTAZIONE:</vt:lpstr>
      <vt:lpstr>CRITERI PER LA VALUTAZIONE DEL PERSONALE DOCENTE IN PERIODO DI FORMAZIONE E DI PROVA </vt:lpstr>
      <vt:lpstr>CONTATTI </vt:lpstr>
      <vt:lpstr>  GRAZIE  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Federico Betti</dc:creator>
  <cp:lastModifiedBy>Chiara De Chiara</cp:lastModifiedBy>
  <cp:revision>79</cp:revision>
  <cp:lastPrinted>2019-10-30T14:10:49Z</cp:lastPrinted>
  <dcterms:created xsi:type="dcterms:W3CDTF">2016-02-21T16:43:45Z</dcterms:created>
  <dcterms:modified xsi:type="dcterms:W3CDTF">2020-12-04T13:50:20Z</dcterms:modified>
</cp:coreProperties>
</file>