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1" r:id="rId3"/>
    <p:sldId id="270" r:id="rId4"/>
    <p:sldId id="272" r:id="rId5"/>
    <p:sldId id="264" r:id="rId6"/>
    <p:sldId id="275" r:id="rId7"/>
    <p:sldId id="277" r:id="rId8"/>
    <p:sldId id="278" r:id="rId9"/>
    <p:sldId id="276" r:id="rId10"/>
    <p:sldId id="279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7"/>
  </p:normalViewPr>
  <p:slideViewPr>
    <p:cSldViewPr>
      <p:cViewPr varScale="1">
        <p:scale>
          <a:sx n="108" d="100"/>
          <a:sy n="108" d="100"/>
        </p:scale>
        <p:origin x="1760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7F49D355-16BD-4E45-BD9A-5EA878CF7CBD}" type="datetimeFigureOut">
              <a:rPr lang="it-IT" smtClean="0"/>
              <a:t>19/01/21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19/01/21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19/01/21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19/01/21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19/01/21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19/01/21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19/01/21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19/01/21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19/01/21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7F49D355-16BD-4E45-BD9A-5EA878CF7CBD}" type="datetimeFigureOut">
              <a:rPr lang="it-IT" smtClean="0"/>
              <a:t>19/01/21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7F49D355-16BD-4E45-BD9A-5EA878CF7CBD}" type="datetimeFigureOut">
              <a:rPr lang="it-IT" smtClean="0"/>
              <a:t>19/01/21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7F49D355-16BD-4E45-BD9A-5EA878CF7CBD}" type="datetimeFigureOut">
              <a:rPr lang="it-IT" smtClean="0"/>
              <a:t>19/01/21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azzettaufficiale.it/eli/id/2020/06/06/20A03081/s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azzettaufficiale.it/eli/id/2020/06/06/20A03081/sg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6000" r="-3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058001"/>
          </a:xfrm>
        </p:spPr>
        <p:txBody>
          <a:bodyPr>
            <a:normAutofit/>
          </a:bodyPr>
          <a:lstStyle/>
          <a:p>
            <a:r>
              <a:rPr lang="it-IT" sz="4000" dirty="0"/>
              <a:t>LABORATORI formativi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727200" y="3068960"/>
            <a:ext cx="5712179" cy="2304256"/>
          </a:xfrm>
        </p:spPr>
        <p:txBody>
          <a:bodyPr/>
          <a:lstStyle/>
          <a:p>
            <a:r>
              <a:rPr lang="it-IT" sz="2800" b="1" i="1" dirty="0">
                <a:solidFill>
                  <a:schemeClr val="tx1"/>
                </a:solidFill>
              </a:rPr>
              <a:t>«Iniziative e provvedimenti legati all’emergenza»</a:t>
            </a:r>
          </a:p>
          <a:p>
            <a:endParaRPr lang="it-IT" b="1" dirty="0">
              <a:solidFill>
                <a:schemeClr val="tx1"/>
              </a:solidFill>
            </a:endParaRPr>
          </a:p>
          <a:p>
            <a:r>
              <a:rPr lang="it-IT" b="1" dirty="0">
                <a:solidFill>
                  <a:schemeClr val="tx1"/>
                </a:solidFill>
              </a:rPr>
              <a:t>Docenti neoassunti </a:t>
            </a:r>
            <a:r>
              <a:rPr lang="it-IT" b="1" dirty="0" err="1">
                <a:solidFill>
                  <a:schemeClr val="tx1"/>
                </a:solidFill>
              </a:rPr>
              <a:t>a.s.</a:t>
            </a:r>
            <a:r>
              <a:rPr lang="it-IT" b="1" dirty="0">
                <a:solidFill>
                  <a:schemeClr val="tx1"/>
                </a:solidFill>
              </a:rPr>
              <a:t> 2020/21</a:t>
            </a:r>
          </a:p>
          <a:p>
            <a:endParaRPr lang="it-IT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05995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magin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5" y="1988840"/>
            <a:ext cx="6291699" cy="3511646"/>
          </a:xfrm>
          <a:prstGeom prst="rect">
            <a:avLst/>
          </a:prstGeom>
        </p:spPr>
      </p:pic>
      <p:sp>
        <p:nvSpPr>
          <p:cNvPr id="10" name="Titolo 9"/>
          <p:cNvSpPr>
            <a:spLocks noGrp="1"/>
          </p:cNvSpPr>
          <p:nvPr>
            <p:ph type="ctrTitle"/>
          </p:nvPr>
        </p:nvSpPr>
        <p:spPr>
          <a:xfrm>
            <a:off x="1475655" y="1988840"/>
            <a:ext cx="3384377" cy="792088"/>
          </a:xfrm>
        </p:spPr>
        <p:txBody>
          <a:bodyPr>
            <a:normAutofit fontScale="90000"/>
          </a:bodyPr>
          <a:lstStyle/>
          <a:p>
            <a:br>
              <a:rPr lang="it-IT" dirty="0"/>
            </a:br>
            <a:r>
              <a:rPr lang="it-IT" dirty="0"/>
              <a:t>Buon Lavoro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38878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it-IT" dirty="0"/>
              <a:t>PRIMA DELL’INCONTRO </a:t>
            </a:r>
          </a:p>
          <a:p>
            <a:r>
              <a:rPr lang="it-IT" dirty="0"/>
              <a:t>Il formatore trasmette le indicazioni di lavoro, la successione delle attività, le modalità di interazione tra i partecipanti e fornisce i principali documenti-stimolo che verranno affrontati durante l’incontro. (</a:t>
            </a:r>
            <a:r>
              <a:rPr lang="it-IT" sz="2000" dirty="0"/>
              <a:t>di cui si suggerisce una lettura preliminare</a:t>
            </a:r>
            <a:r>
              <a:rPr lang="it-IT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6881934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63040" y="1052736"/>
            <a:ext cx="6196405" cy="4670333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it-IT" b="1" dirty="0"/>
              <a:t>In ogni incontro si proporranno le seguenti attività </a:t>
            </a:r>
          </a:p>
          <a:p>
            <a:pPr marL="0" indent="0" algn="ctr">
              <a:buNone/>
            </a:pPr>
            <a:r>
              <a:rPr lang="it-IT" b="1" dirty="0"/>
              <a:t>(</a:t>
            </a:r>
            <a:r>
              <a:rPr lang="it-IT" sz="1300" b="1" dirty="0"/>
              <a:t>non necessariamente nello stesso ordine</a:t>
            </a:r>
            <a:r>
              <a:rPr lang="it-IT" b="1" dirty="0"/>
              <a:t>)</a:t>
            </a:r>
            <a:br>
              <a:rPr lang="it-IT" dirty="0"/>
            </a:br>
            <a:br>
              <a:rPr lang="it-IT" dirty="0"/>
            </a:br>
            <a:endParaRPr lang="it-IT" dirty="0"/>
          </a:p>
          <a:p>
            <a:pPr marL="0" indent="0">
              <a:buNone/>
            </a:pPr>
            <a:r>
              <a:rPr lang="it-IT" dirty="0"/>
              <a:t>ACCOGLIENZA: Presentazione dei partecipanti, registrazione delle presenze. Rapida analisi dei bisogni e delle esigenze dei partecipanti sulla base del contesto scolastico di riferimento.</a:t>
            </a:r>
            <a:br>
              <a:rPr lang="it-IT" dirty="0"/>
            </a:br>
            <a:r>
              <a:rPr lang="it-IT" dirty="0"/>
              <a:t>ESPOSIZIONE DEI CONTENUTI. Introduzione teorica del formatore</a:t>
            </a:r>
            <a:br>
              <a:rPr lang="it-IT" dirty="0"/>
            </a:br>
            <a:r>
              <a:rPr lang="it-IT" dirty="0"/>
              <a:t>DISCUSSIONE-INTERAZIONE. Possibilità di porre domande sulle tematiche proposte; i partecipanti possono interagire attraverso la chat dell’ambiente di video-conferenza ed essere abilitati all’uso dell’audio al termine dell’esposizione.</a:t>
            </a:r>
            <a:br>
              <a:rPr lang="it-IT" dirty="0"/>
            </a:b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680365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63040" y="1340768"/>
            <a:ext cx="6196405" cy="4382301"/>
          </a:xfrm>
        </p:spPr>
        <p:txBody>
          <a:bodyPr/>
          <a:lstStyle/>
          <a:p>
            <a:endParaRPr lang="it-IT" dirty="0"/>
          </a:p>
          <a:p>
            <a:r>
              <a:rPr lang="it-IT" dirty="0"/>
              <a:t>ESERCITAZIONI collettive interattive</a:t>
            </a:r>
          </a:p>
          <a:p>
            <a:r>
              <a:rPr lang="it-IT" dirty="0"/>
              <a:t>Lancio di un progetto/</a:t>
            </a:r>
            <a:r>
              <a:rPr lang="it-IT" dirty="0" err="1"/>
              <a:t>attivita’</a:t>
            </a:r>
            <a:r>
              <a:rPr lang="it-IT" dirty="0"/>
              <a:t> da svolgere. Studio di caso/compito autentico, progettazione di attività su temi/ con strumenti/metodi oggetto del laboratorio.</a:t>
            </a:r>
          </a:p>
          <a:p>
            <a:r>
              <a:rPr lang="it-IT" dirty="0"/>
              <a:t>Autovalutazione e feedback.</a:t>
            </a:r>
          </a:p>
          <a:p>
            <a:r>
              <a:rPr lang="it-IT" dirty="0"/>
              <a:t>Restituzioni finali </a:t>
            </a:r>
            <a:br>
              <a:rPr lang="it-IT" dirty="0"/>
            </a:b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855893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000" b="1" dirty="0"/>
              <a:t>DOCUMENTI DI RIFERIMENTO </a:t>
            </a:r>
            <a:br>
              <a:rPr lang="it-IT" sz="2000" b="1" dirty="0"/>
            </a:br>
            <a:r>
              <a:rPr lang="it-IT" sz="2000" b="1" dirty="0"/>
              <a:t>per le attività laboratoriali docenti della</a:t>
            </a:r>
            <a:br>
              <a:rPr lang="it-IT" sz="2000" b="1" dirty="0"/>
            </a:br>
            <a:r>
              <a:rPr lang="it-IT" sz="2000" b="1" dirty="0"/>
              <a:t>SCUOLA DELL’INFANZIA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63040" y="1772816"/>
            <a:ext cx="6196405" cy="3950253"/>
          </a:xfrm>
        </p:spPr>
        <p:txBody>
          <a:bodyPr>
            <a:normAutofit fontScale="92500"/>
          </a:bodyPr>
          <a:lstStyle/>
          <a:p>
            <a:endParaRPr lang="it-IT" dirty="0"/>
          </a:p>
          <a:p>
            <a:r>
              <a:rPr lang="it-IT" dirty="0"/>
              <a:t>1) D.M. 254/2012 INDICAZIONI NAZIONALI </a:t>
            </a:r>
          </a:p>
          <a:p>
            <a:r>
              <a:rPr lang="it-IT" dirty="0"/>
              <a:t>2) </a:t>
            </a:r>
            <a:r>
              <a:rPr lang="it-IT" dirty="0" err="1"/>
              <a:t>D.Lvo</a:t>
            </a:r>
            <a:r>
              <a:rPr lang="it-IT" dirty="0"/>
              <a:t> 65/2017 Sistema 0-6</a:t>
            </a:r>
          </a:p>
          <a:p>
            <a:r>
              <a:rPr lang="it-IT" dirty="0"/>
              <a:t>3) «Orientamenti pedagogici sui Legami educativi a Distanza. un modo diverso per ‘fare’ nido e scuola dell’infanzia” del 6 maggio 2020</a:t>
            </a:r>
          </a:p>
          <a:p>
            <a:r>
              <a:rPr lang="it-IT" dirty="0"/>
              <a:t>4) PIANO SCUOLA 20/21, di cui al D.M. n.39 del 26 giugno 2020</a:t>
            </a:r>
          </a:p>
          <a:p>
            <a:r>
              <a:rPr lang="it-IT" dirty="0"/>
              <a:t>5) Linee guida scuola 0-6 del 31 luglio 2020</a:t>
            </a:r>
          </a:p>
          <a:p>
            <a:r>
              <a:rPr lang="it-IT" dirty="0"/>
              <a:t>6)D.M. 80 del 3 agosto 2020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843270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000" b="1" dirty="0"/>
              <a:t>DOCUMENTI DI RIFERIMENTO </a:t>
            </a:r>
            <a:br>
              <a:rPr lang="it-IT" sz="2000" b="1" dirty="0"/>
            </a:br>
            <a:r>
              <a:rPr lang="it-IT" sz="2000" b="1" dirty="0"/>
              <a:t>per le attività laboratoriali docenti della</a:t>
            </a:r>
            <a:br>
              <a:rPr lang="it-IT" sz="2000" b="1" dirty="0"/>
            </a:br>
            <a:r>
              <a:rPr lang="it-IT" sz="2000" b="1" dirty="0"/>
              <a:t>SCUOLA PRIMARIA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63040" y="1772816"/>
            <a:ext cx="6196405" cy="3950253"/>
          </a:xfrm>
        </p:spPr>
        <p:txBody>
          <a:bodyPr>
            <a:normAutofit/>
          </a:bodyPr>
          <a:lstStyle/>
          <a:p>
            <a:endParaRPr lang="it-IT" dirty="0"/>
          </a:p>
          <a:p>
            <a:r>
              <a:rPr lang="it-IT" dirty="0"/>
              <a:t>1) D.M. 254/2012 INDICAZIONI NAZIONALI </a:t>
            </a:r>
          </a:p>
          <a:p>
            <a:r>
              <a:rPr lang="it-IT" dirty="0"/>
              <a:t>2) Indicazioni Nazionali e nuovi scenari 2018</a:t>
            </a:r>
          </a:p>
          <a:p>
            <a:r>
              <a:rPr lang="it-IT" dirty="0"/>
              <a:t>3) Nota </a:t>
            </a:r>
            <a:r>
              <a:rPr lang="it-IT" dirty="0" err="1"/>
              <a:t>prot</a:t>
            </a:r>
            <a:r>
              <a:rPr lang="it-IT" dirty="0"/>
              <a:t>. N. 388 del 17 marzo 2020</a:t>
            </a:r>
          </a:p>
          <a:p>
            <a:r>
              <a:rPr lang="it-IT" dirty="0"/>
              <a:t>3) PIANO SCUOLA 20/21, di cui al D.M. n.39 del 26 giugno 2020</a:t>
            </a:r>
          </a:p>
          <a:p>
            <a:r>
              <a:rPr lang="it-IT" dirty="0"/>
              <a:t>4) Linee guida per la DDI del 7 agosto 2020</a:t>
            </a:r>
          </a:p>
        </p:txBody>
      </p:sp>
    </p:spTree>
    <p:extLst>
      <p:ext uri="{BB962C8B-B14F-4D97-AF65-F5344CB8AC3E}">
        <p14:creationId xmlns:p14="http://schemas.microsoft.com/office/powerpoint/2010/main" val="2988998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000" b="1" dirty="0"/>
              <a:t>DOCUMENTI DI RIFERIMENTO </a:t>
            </a:r>
            <a:br>
              <a:rPr lang="it-IT" sz="2000" b="1" dirty="0"/>
            </a:br>
            <a:r>
              <a:rPr lang="it-IT" sz="2000" b="1" dirty="0"/>
              <a:t>per le attività laboratoriali docenti della </a:t>
            </a:r>
            <a:br>
              <a:rPr lang="it-IT" sz="2000" b="1" dirty="0"/>
            </a:br>
            <a:r>
              <a:rPr lang="it-IT" sz="2000" b="1" dirty="0"/>
              <a:t>SCUOLA SECONDARIA 1° GRADO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63040" y="1916832"/>
            <a:ext cx="6196405" cy="3806237"/>
          </a:xfrm>
        </p:spPr>
        <p:txBody>
          <a:bodyPr>
            <a:normAutofit fontScale="85000" lnSpcReduction="20000"/>
          </a:bodyPr>
          <a:lstStyle/>
          <a:p>
            <a:endParaRPr lang="it-IT" dirty="0"/>
          </a:p>
          <a:p>
            <a:r>
              <a:rPr lang="it-IT" dirty="0"/>
              <a:t>1) D.M. 254/2012 INDICAZIONI NAZIONALI </a:t>
            </a:r>
          </a:p>
          <a:p>
            <a:r>
              <a:rPr lang="it-IT" dirty="0"/>
              <a:t>2) Indicazioni Nazionali e nuovi scenari 2018</a:t>
            </a:r>
          </a:p>
          <a:p>
            <a:r>
              <a:rPr lang="it-IT" dirty="0"/>
              <a:t>3) Nota </a:t>
            </a:r>
            <a:r>
              <a:rPr lang="it-IT" dirty="0" err="1"/>
              <a:t>prot</a:t>
            </a:r>
            <a:r>
              <a:rPr lang="it-IT" dirty="0"/>
              <a:t>. N. 388 del 17 marzo 2020</a:t>
            </a:r>
          </a:p>
          <a:p>
            <a:r>
              <a:rPr lang="it-IT" dirty="0"/>
              <a:t>4) </a:t>
            </a:r>
            <a:r>
              <a:rPr lang="it-IT" dirty="0">
                <a:hlinkClick r:id="rId2"/>
              </a:rPr>
              <a:t>Decreto legge n. 22/2020 (testo coordinato con la legge 41/2020)</a:t>
            </a:r>
            <a:endParaRPr lang="it-IT" dirty="0"/>
          </a:p>
          <a:p>
            <a:r>
              <a:rPr lang="it-IT" dirty="0"/>
              <a:t>3) PIANO SCUOLA 20/21, di cui al D.M. n.39 del 26 giugno 2020</a:t>
            </a:r>
          </a:p>
          <a:p>
            <a:r>
              <a:rPr lang="it-IT" dirty="0"/>
              <a:t>4) Linee guida per la DDI del 7 agosto 2020</a:t>
            </a:r>
          </a:p>
          <a:p>
            <a:r>
              <a:rPr lang="it-IT" dirty="0"/>
              <a:t>5) Ordinanza del Ministro dell’istruzione 16 maggio 2020, n. 9 “Esami di Stato nel primo ciclo di istruzione per l’anno scolastico 2019/2020”</a:t>
            </a:r>
          </a:p>
        </p:txBody>
      </p:sp>
    </p:spTree>
    <p:extLst>
      <p:ext uri="{BB962C8B-B14F-4D97-AF65-F5344CB8AC3E}">
        <p14:creationId xmlns:p14="http://schemas.microsoft.com/office/powerpoint/2010/main" val="3987220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000" b="1" dirty="0"/>
              <a:t>DOCUMENTI DI RIFERIMENTO </a:t>
            </a:r>
            <a:br>
              <a:rPr lang="it-IT" sz="2000" b="1" dirty="0"/>
            </a:br>
            <a:r>
              <a:rPr lang="it-IT" sz="2000" b="1" dirty="0"/>
              <a:t>per le attività laboratoriali docenti della</a:t>
            </a:r>
            <a:br>
              <a:rPr lang="it-IT" sz="2000" b="1" dirty="0"/>
            </a:br>
            <a:r>
              <a:rPr lang="it-IT" sz="2000" b="1" dirty="0"/>
              <a:t>SCUOLA SECONDARIA 2° GRADO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63040" y="1916832"/>
            <a:ext cx="6196405" cy="3806237"/>
          </a:xfrm>
        </p:spPr>
        <p:txBody>
          <a:bodyPr>
            <a:normAutofit fontScale="85000" lnSpcReduction="10000"/>
          </a:bodyPr>
          <a:lstStyle/>
          <a:p>
            <a:endParaRPr lang="it-IT" dirty="0"/>
          </a:p>
          <a:p>
            <a:r>
              <a:rPr lang="it-IT" dirty="0"/>
              <a:t>1) Curricolo d’Istituto (consultare la documentazione della propria scuola)</a:t>
            </a:r>
          </a:p>
          <a:p>
            <a:r>
              <a:rPr lang="it-IT" dirty="0"/>
              <a:t>2) Nota </a:t>
            </a:r>
            <a:r>
              <a:rPr lang="it-IT" dirty="0" err="1"/>
              <a:t>prot</a:t>
            </a:r>
            <a:r>
              <a:rPr lang="it-IT" dirty="0"/>
              <a:t>. N. 388 del 17 marzo 2020</a:t>
            </a:r>
          </a:p>
          <a:p>
            <a:r>
              <a:rPr lang="it-IT" dirty="0"/>
              <a:t>3) </a:t>
            </a:r>
            <a:r>
              <a:rPr lang="it-IT" dirty="0">
                <a:hlinkClick r:id="rId2"/>
              </a:rPr>
              <a:t>Decreto legge n. 22/2020 (testo coordinato con la legge 41/2020)</a:t>
            </a:r>
            <a:endParaRPr lang="it-IT" dirty="0"/>
          </a:p>
          <a:p>
            <a:r>
              <a:rPr lang="it-IT" dirty="0"/>
              <a:t>4) PIANO SCUOLA 20/21 di cui al D.M. n.39 del 26 giugno 2020</a:t>
            </a:r>
          </a:p>
          <a:p>
            <a:r>
              <a:rPr lang="it-IT" dirty="0"/>
              <a:t>4) Linee guida per la DDI del 7 agosto 2020</a:t>
            </a:r>
          </a:p>
          <a:p>
            <a:r>
              <a:rPr lang="it-IT" dirty="0"/>
              <a:t>5) Ordinanza del Ministro dell’istruzione 16 maggio 2020, n. 10“Esami di Stato nel secondo ciclo di istruzione per l’anno scolastico 2019/2020”</a:t>
            </a:r>
          </a:p>
        </p:txBody>
      </p:sp>
    </p:spTree>
    <p:extLst>
      <p:ext uri="{BB962C8B-B14F-4D97-AF65-F5344CB8AC3E}">
        <p14:creationId xmlns:p14="http://schemas.microsoft.com/office/powerpoint/2010/main" val="9857038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Altri riferimenti utili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63040" y="2492895"/>
            <a:ext cx="6196405" cy="3230173"/>
          </a:xfrm>
        </p:spPr>
        <p:txBody>
          <a:bodyPr>
            <a:normAutofit fontScale="92500" lnSpcReduction="20000"/>
          </a:bodyPr>
          <a:lstStyle/>
          <a:p>
            <a:r>
              <a:rPr lang="it-IT" dirty="0"/>
              <a:t>Ordinanza N. 134 del 9.10.2020 Nota su studenti fragili</a:t>
            </a:r>
          </a:p>
          <a:p>
            <a:r>
              <a:rPr lang="it-IT" dirty="0"/>
              <a:t>Nota MI n. 1934 del 26.10.2020 Indicazioni operative DDI</a:t>
            </a:r>
          </a:p>
          <a:p>
            <a:r>
              <a:rPr lang="it-IT" dirty="0"/>
              <a:t>Nota MI n. 2002 del 9.11.2020 Ipotesi contratto DDI</a:t>
            </a:r>
          </a:p>
          <a:p>
            <a:r>
              <a:rPr lang="it-IT" b="1" u="sng" dirty="0" err="1"/>
              <a:t>Dpcm</a:t>
            </a:r>
            <a:r>
              <a:rPr lang="it-IT" b="1" u="sng" dirty="0"/>
              <a:t> 3 novembre 2020 </a:t>
            </a:r>
            <a:r>
              <a:rPr lang="it-IT" dirty="0"/>
              <a:t>che individua tre aree, corrispondenti ad altrettanti scenari di rischio, per le quali sono previste specifiche misure restrittive.</a:t>
            </a:r>
          </a:p>
        </p:txBody>
      </p:sp>
    </p:spTree>
    <p:extLst>
      <p:ext uri="{BB962C8B-B14F-4D97-AF65-F5344CB8AC3E}">
        <p14:creationId xmlns:p14="http://schemas.microsoft.com/office/powerpoint/2010/main" val="81713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ntina da disegno">
  <a:themeElements>
    <a:clrScheme name="Puntina da disegno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ntina da disegno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ntina da disegn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321</TotalTime>
  <Words>645</Words>
  <Application>Microsoft Macintosh PowerPoint</Application>
  <PresentationFormat>Presentazione su schermo (4:3)</PresentationFormat>
  <Paragraphs>52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5" baseType="lpstr">
      <vt:lpstr>Brush Script MT</vt:lpstr>
      <vt:lpstr>Constantia</vt:lpstr>
      <vt:lpstr>Franklin Gothic Book</vt:lpstr>
      <vt:lpstr>Rage Italic</vt:lpstr>
      <vt:lpstr>Puntina da disegno</vt:lpstr>
      <vt:lpstr>LABORATORI formativi</vt:lpstr>
      <vt:lpstr>Presentazione standard di PowerPoint</vt:lpstr>
      <vt:lpstr>Presentazione standard di PowerPoint</vt:lpstr>
      <vt:lpstr>Presentazione standard di PowerPoint</vt:lpstr>
      <vt:lpstr>DOCUMENTI DI RIFERIMENTO  per le attività laboratoriali docenti della SCUOLA DELL’INFANZIA</vt:lpstr>
      <vt:lpstr>DOCUMENTI DI RIFERIMENTO  per le attività laboratoriali docenti della SCUOLA PRIMARIA</vt:lpstr>
      <vt:lpstr>DOCUMENTI DI RIFERIMENTO  per le attività laboratoriali docenti della  SCUOLA SECONDARIA 1° GRADO</vt:lpstr>
      <vt:lpstr>DOCUMENTI DI RIFERIMENTO  per le attività laboratoriali docenti della SCUOLA SECONDARIA 2° GRADO</vt:lpstr>
      <vt:lpstr>Altri riferimenti utili</vt:lpstr>
      <vt:lpstr> Buon Lavoro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Contenuti del laboratorio</dc:title>
  <dc:creator>MENTASTI RENATA</dc:creator>
  <cp:lastModifiedBy>Chiara De Chiara</cp:lastModifiedBy>
  <cp:revision>31</cp:revision>
  <dcterms:created xsi:type="dcterms:W3CDTF">2021-01-11T11:18:50Z</dcterms:created>
  <dcterms:modified xsi:type="dcterms:W3CDTF">2021-01-19T17:48:09Z</dcterms:modified>
</cp:coreProperties>
</file>