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7" r:id="rId1"/>
  </p:sldMasterIdLst>
  <p:sldIdLst>
    <p:sldId id="256" r:id="rId2"/>
    <p:sldId id="310" r:id="rId3"/>
    <p:sldId id="311" r:id="rId4"/>
    <p:sldId id="288" r:id="rId5"/>
    <p:sldId id="295" r:id="rId6"/>
    <p:sldId id="312" r:id="rId7"/>
    <p:sldId id="313" r:id="rId8"/>
    <p:sldId id="314" r:id="rId9"/>
    <p:sldId id="315" r:id="rId10"/>
    <p:sldId id="279" r:id="rId11"/>
    <p:sldId id="298" r:id="rId12"/>
    <p:sldId id="296" r:id="rId13"/>
    <p:sldId id="297" r:id="rId14"/>
    <p:sldId id="305" r:id="rId15"/>
    <p:sldId id="264" r:id="rId16"/>
    <p:sldId id="316" r:id="rId17"/>
    <p:sldId id="307" r:id="rId18"/>
    <p:sldId id="320" r:id="rId19"/>
    <p:sldId id="306" r:id="rId20"/>
    <p:sldId id="271" r:id="rId21"/>
    <p:sldId id="281" r:id="rId22"/>
    <p:sldId id="301" r:id="rId23"/>
    <p:sldId id="302" r:id="rId24"/>
    <p:sldId id="280" r:id="rId25"/>
    <p:sldId id="270" r:id="rId26"/>
    <p:sldId id="299" r:id="rId27"/>
    <p:sldId id="272" r:id="rId28"/>
    <p:sldId id="304" r:id="rId29"/>
    <p:sldId id="317" r:id="rId30"/>
    <p:sldId id="273" r:id="rId31"/>
    <p:sldId id="283" r:id="rId32"/>
    <p:sldId id="286" r:id="rId33"/>
    <p:sldId id="309" r:id="rId34"/>
    <p:sldId id="308" r:id="rId35"/>
    <p:sldId id="289" r:id="rId36"/>
    <p:sldId id="285" r:id="rId37"/>
    <p:sldId id="291" r:id="rId38"/>
    <p:sldId id="318" r:id="rId39"/>
    <p:sldId id="319" r:id="rId40"/>
    <p:sldId id="292" r:id="rId41"/>
    <p:sldId id="293" r:id="rId42"/>
    <p:sldId id="257" r:id="rId43"/>
    <p:sldId id="282" r:id="rId44"/>
    <p:sldId id="27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p:restoredTop sz="95015"/>
  </p:normalViewPr>
  <p:slideViewPr>
    <p:cSldViewPr snapToGrid="0" snapToObjects="1">
      <p:cViewPr>
        <p:scale>
          <a:sx n="145" d="100"/>
          <a:sy n="145" d="100"/>
        </p:scale>
        <p:origin x="568"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4890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76326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09607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67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4903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40870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66319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68993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91093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352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70637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409561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23197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331" y="3051013"/>
            <a:ext cx="3829520"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4629150" y="3051013"/>
            <a:ext cx="382905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7318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59637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DF66AD8-BC4A-4004-9882-414398D930CA}"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47503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9904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57734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DF66AD8-BC4A-4004-9882-414398D930CA}" type="datetimeFigureOut">
              <a:rPr lang="en-US" smtClean="0"/>
              <a:t>1/24/23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9D2C864-9362-43C7-A136-D9C41D93A96D}" type="slidenum">
              <a:rPr lang="en-US" smtClean="0"/>
              <a:t>‹N›</a:t>
            </a:fld>
            <a:endParaRPr lang="en-US"/>
          </a:p>
        </p:txBody>
      </p:sp>
    </p:spTree>
    <p:extLst>
      <p:ext uri="{BB962C8B-B14F-4D97-AF65-F5344CB8AC3E}">
        <p14:creationId xmlns:p14="http://schemas.microsoft.com/office/powerpoint/2010/main" val="1026270909"/>
      </p:ext>
    </p:extLst>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 id="2147485529" r:id="rId12"/>
    <p:sldLayoutId id="2147485530" r:id="rId13"/>
    <p:sldLayoutId id="2147485531" r:id="rId14"/>
    <p:sldLayoutId id="2147485532" r:id="rId15"/>
    <p:sldLayoutId id="2147485533" r:id="rId16"/>
    <p:sldLayoutId id="2147485534" r:id="rId17"/>
    <p:sldLayoutId id="21474855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piattaformaelisa.it/" TargetMode="External"/><Relationship Id="rId2" Type="http://schemas.openxmlformats.org/officeDocument/2006/relationships/hyperlink" Target="http://www.etwinning.net/"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file:///localhost/Users/chiara/Desktop/VICEPRESIDENZA/NEOIMMESSI/NEOIMMESSI%202015-16/PRIMO%20INCONTRO%20PROPEDEUTICO/Macintosh%20HD:Users:chiara:Desktop:VICEPRESIDENZA:NEOIMMESSI:NEOASSUNTI%202017-18:PRIMO%20INCONTRO:neoimmessi%20book%2017-18%20(recuperato).docx!OLE_LINK2"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http://neoassunti.usrtoscana.it"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hyperlink" Target="mailto:neoassunti@"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97032" y="303838"/>
            <a:ext cx="8149936" cy="3400410"/>
          </a:xfrm>
        </p:spPr>
        <p:txBody>
          <a:bodyPr>
            <a:normAutofit/>
            <a:scene3d>
              <a:camera prst="orthographicFront"/>
              <a:lightRig rig="soft" dir="t">
                <a:rot lat="0" lon="0" rev="15600000"/>
              </a:lightRig>
            </a:scene3d>
            <a:sp3d extrusionH="57150" prstMaterial="softEdge">
              <a:bevelT w="25400" h="38100"/>
            </a:sp3d>
          </a:bodyPr>
          <a:lstStyle/>
          <a:p>
            <a:r>
              <a:rPr lang="it-IT" sz="5400" b="1" cap="none" dirty="0">
                <a:ln/>
                <a:solidFill>
                  <a:schemeClr val="accent1"/>
                </a:solidFill>
              </a:rPr>
              <a:t>FORMAZIONE </a:t>
            </a:r>
            <a:br>
              <a:rPr lang="it-IT" sz="5400" b="1" cap="none" dirty="0">
                <a:ln/>
                <a:solidFill>
                  <a:schemeClr val="accent1"/>
                </a:solidFill>
              </a:rPr>
            </a:br>
            <a:r>
              <a:rPr lang="it-IT" sz="5400" b="1" cap="none" dirty="0">
                <a:ln/>
                <a:solidFill>
                  <a:schemeClr val="accent1"/>
                </a:solidFill>
              </a:rPr>
              <a:t>DOCENTI NEOASSUNTI</a:t>
            </a:r>
            <a:br>
              <a:rPr lang="it-IT" sz="5400" b="1" cap="none" dirty="0">
                <a:ln/>
                <a:solidFill>
                  <a:schemeClr val="accent1"/>
                </a:solidFill>
              </a:rPr>
            </a:br>
            <a:r>
              <a:rPr lang="it-IT" sz="4000" b="1" cap="none" dirty="0">
                <a:ln/>
                <a:solidFill>
                  <a:schemeClr val="accent1"/>
                </a:solidFill>
              </a:rPr>
              <a:t>Incontro in plenaria </a:t>
            </a:r>
            <a:br>
              <a:rPr lang="it-IT" sz="4000" b="1" cap="none" dirty="0">
                <a:ln/>
                <a:solidFill>
                  <a:schemeClr val="accent1"/>
                </a:solidFill>
              </a:rPr>
            </a:br>
            <a:r>
              <a:rPr lang="it-IT" sz="4000" b="1" cap="none" dirty="0">
                <a:ln/>
                <a:solidFill>
                  <a:schemeClr val="accent1"/>
                </a:solidFill>
              </a:rPr>
              <a:t>24 gennaio 2023</a:t>
            </a:r>
          </a:p>
        </p:txBody>
      </p:sp>
      <p:sp>
        <p:nvSpPr>
          <p:cNvPr id="3" name="Sottotitolo 2"/>
          <p:cNvSpPr>
            <a:spLocks noGrp="1"/>
          </p:cNvSpPr>
          <p:nvPr>
            <p:ph type="subTitle" idx="1"/>
          </p:nvPr>
        </p:nvSpPr>
        <p:spPr>
          <a:xfrm>
            <a:off x="995082" y="3704248"/>
            <a:ext cx="7005918" cy="1211309"/>
          </a:xfrm>
        </p:spPr>
        <p:txBody>
          <a:bodyPr>
            <a:noAutofit/>
          </a:bodyPr>
          <a:lstStyle/>
          <a:p>
            <a:r>
              <a:rPr lang="it-IT" sz="1600" b="1" dirty="0"/>
              <a:t>AMBITO 18</a:t>
            </a:r>
          </a:p>
          <a:p>
            <a:r>
              <a:rPr lang="it-IT" sz="1600" b="1" dirty="0"/>
              <a:t>SCUOLA POLO: IIS «DA VINCI-FASCETTII» PISA</a:t>
            </a:r>
          </a:p>
          <a:p>
            <a:r>
              <a:rPr lang="it-IT" sz="1600" b="1" dirty="0"/>
              <a:t>DIRETTORE DEL CORSO: DIRIGENTE SCOLASTICO PROF. </a:t>
            </a:r>
            <a:r>
              <a:rPr lang="it-IT" sz="1600" b="1" dirty="0">
                <a:solidFill>
                  <a:schemeClr val="accent1"/>
                </a:solidFill>
              </a:rPr>
              <a:t>FEDERICO BETTI</a:t>
            </a:r>
          </a:p>
          <a:p>
            <a:r>
              <a:rPr lang="it-IT" sz="1600" b="1" dirty="0"/>
              <a:t>Coordinatrice formazione neoassunti: PROF.SSA </a:t>
            </a:r>
            <a:r>
              <a:rPr lang="it-IT" sz="1600" b="1" dirty="0">
                <a:solidFill>
                  <a:schemeClr val="accent1"/>
                </a:solidFill>
              </a:rPr>
              <a:t>CHIARA DE CHIARA</a:t>
            </a:r>
          </a:p>
        </p:txBody>
      </p:sp>
      <p:sp>
        <p:nvSpPr>
          <p:cNvPr id="4" name="CasellaDiTesto 3">
            <a:extLst>
              <a:ext uri="{FF2B5EF4-FFF2-40B4-BE49-F238E27FC236}">
                <a16:creationId xmlns:a16="http://schemas.microsoft.com/office/drawing/2014/main" id="{9C3CA941-5B17-364C-91AE-D25B711FF12E}"/>
              </a:ext>
            </a:extLst>
          </p:cNvPr>
          <p:cNvSpPr txBox="1"/>
          <p:nvPr/>
        </p:nvSpPr>
        <p:spPr>
          <a:xfrm>
            <a:off x="7249886" y="5603966"/>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61963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300" y="1018903"/>
            <a:ext cx="8547100" cy="764413"/>
          </a:xfrm>
          <a:ln>
            <a:noFill/>
          </a:ln>
        </p:spPr>
        <p:txBody>
          <a:bodyPr>
            <a:noAutofit/>
          </a:bodyPr>
          <a:lstStyle/>
          <a:p>
            <a:pPr algn="ctr"/>
            <a:r>
              <a:rPr lang="it-IT" cap="none" dirty="0">
                <a:ln w="0"/>
                <a:solidFill>
                  <a:schemeClr val="accent1"/>
                </a:solidFill>
                <a:effectLst>
                  <a:outerShdw blurRad="38100" dist="25400" dir="5400000" algn="ctr" rotWithShape="0">
                    <a:srgbClr val="6E747A">
                      <a:alpha val="43000"/>
                    </a:srgbClr>
                  </a:outerShdw>
                </a:effectLst>
              </a:rPr>
              <a:t>ARTICOLAZIONE DEL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PERCORSO FORMATIVO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(50 ORE TOTALI)</a:t>
            </a:r>
          </a:p>
        </p:txBody>
      </p:sp>
      <p:sp>
        <p:nvSpPr>
          <p:cNvPr id="3" name="CasellaDiTesto 2"/>
          <p:cNvSpPr txBox="1"/>
          <p:nvPr/>
        </p:nvSpPr>
        <p:spPr>
          <a:xfrm>
            <a:off x="468115" y="2246304"/>
            <a:ext cx="8093470" cy="4524315"/>
          </a:xfrm>
          <a:prstGeom prst="rect">
            <a:avLst/>
          </a:prstGeom>
          <a:noFill/>
        </p:spPr>
        <p:txBody>
          <a:bodyPr wrap="square" rtlCol="0">
            <a:spAutoFit/>
          </a:bodyPr>
          <a:lstStyle/>
          <a:p>
            <a:pPr lvl="1"/>
            <a:r>
              <a:rPr lang="it-IT" sz="3200" b="1" dirty="0">
                <a:solidFill>
                  <a:srgbClr val="0070C0"/>
                </a:solidFill>
              </a:rPr>
              <a:t>18</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dirty="0"/>
              <a:t>FORMAZIONE GESTITA DALLA </a:t>
            </a:r>
            <a:r>
              <a:rPr lang="it-IT" sz="3200" b="1" dirty="0"/>
              <a:t>SCUOLA POLO </a:t>
            </a:r>
            <a:r>
              <a:rPr lang="it-IT" sz="3200" dirty="0"/>
              <a:t>(3 ore incontro propedeutico e 3 ore incontro restituzione finale; 12 ore tot. laboratori formativi);</a:t>
            </a:r>
          </a:p>
          <a:p>
            <a:pPr lvl="1"/>
            <a:r>
              <a:rPr lang="it-IT" sz="3200" b="1" dirty="0">
                <a:solidFill>
                  <a:srgbClr val="0070C0"/>
                </a:solidFill>
              </a:rPr>
              <a:t>12</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b="1" dirty="0"/>
              <a:t>PEER TO PEER (</a:t>
            </a:r>
            <a:r>
              <a:rPr lang="it-IT" sz="3200" dirty="0"/>
              <a:t>da svolgere nella scuola di servizio con tutor di scuola) e osservazione in classe;</a:t>
            </a:r>
          </a:p>
          <a:p>
            <a:pPr lvl="1"/>
            <a:r>
              <a:rPr lang="it-IT" sz="3200" b="1" dirty="0">
                <a:solidFill>
                  <a:srgbClr val="0070C0"/>
                </a:solidFill>
              </a:rPr>
              <a:t>20</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b="1" dirty="0"/>
              <a:t>FORMAZIONE ON LINE </a:t>
            </a:r>
            <a:r>
              <a:rPr lang="it-IT" sz="3200" dirty="0"/>
              <a:t>(piattaforma on line </a:t>
            </a:r>
            <a:r>
              <a:rPr lang="it-IT" sz="3200" b="1" dirty="0"/>
              <a:t>INDIRE)</a:t>
            </a:r>
            <a:r>
              <a:rPr lang="it-IT" sz="3200" dirty="0"/>
              <a:t>.</a:t>
            </a:r>
          </a:p>
        </p:txBody>
      </p:sp>
    </p:spTree>
    <p:extLst>
      <p:ext uri="{BB962C8B-B14F-4D97-AF65-F5344CB8AC3E}">
        <p14:creationId xmlns:p14="http://schemas.microsoft.com/office/powerpoint/2010/main" val="411821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DCC6C2-CC60-F04E-B58F-D9A884D04EEF}"/>
              </a:ext>
            </a:extLst>
          </p:cNvPr>
          <p:cNvSpPr>
            <a:spLocks noGrp="1"/>
          </p:cNvSpPr>
          <p:nvPr>
            <p:ph type="title"/>
          </p:nvPr>
        </p:nvSpPr>
        <p:spPr/>
        <p:txBody>
          <a:bodyPr>
            <a:noAutofit/>
          </a:bodyPr>
          <a:lstStyle/>
          <a:p>
            <a:r>
              <a:rPr lang="it-IT" sz="4000" cap="none" dirty="0">
                <a:ln w="0"/>
                <a:solidFill>
                  <a:schemeClr val="accent1"/>
                </a:solidFill>
                <a:effectLst>
                  <a:outerShdw blurRad="38100" dist="25400" dir="5400000" algn="ctr" rotWithShape="0">
                    <a:srgbClr val="6E747A">
                      <a:alpha val="43000"/>
                    </a:srgbClr>
                  </a:outerShdw>
                </a:effectLst>
              </a:rPr>
              <a:t>PERCORSO GESTITO DALLA </a:t>
            </a:r>
            <a:br>
              <a:rPr lang="it-IT" sz="4000" cap="none" dirty="0">
                <a:ln w="0"/>
                <a:solidFill>
                  <a:schemeClr val="accent1"/>
                </a:solidFill>
                <a:effectLst>
                  <a:outerShdw blurRad="38100" dist="25400" dir="5400000" algn="ctr" rotWithShape="0">
                    <a:srgbClr val="6E747A">
                      <a:alpha val="43000"/>
                    </a:srgbClr>
                  </a:outerShdw>
                </a:effectLst>
              </a:rPr>
            </a:br>
            <a:r>
              <a:rPr lang="it-IT" sz="4000" cap="none" dirty="0">
                <a:ln w="0"/>
                <a:solidFill>
                  <a:schemeClr val="accent1"/>
                </a:solidFill>
                <a:effectLst>
                  <a:outerShdw blurRad="38100" dist="25400" dir="5400000" algn="ctr" rotWithShape="0">
                    <a:srgbClr val="6E747A">
                      <a:alpha val="43000"/>
                    </a:srgbClr>
                  </a:outerShdw>
                </a:effectLst>
              </a:rPr>
              <a:t>SCUOLA POLO </a:t>
            </a:r>
            <a:br>
              <a:rPr lang="it-IT" sz="4000" cap="none" dirty="0">
                <a:ln w="0"/>
                <a:solidFill>
                  <a:schemeClr val="accent1"/>
                </a:solidFill>
                <a:effectLst>
                  <a:outerShdw blurRad="38100" dist="25400" dir="5400000" algn="ctr" rotWithShape="0">
                    <a:srgbClr val="6E747A">
                      <a:alpha val="43000"/>
                    </a:srgbClr>
                  </a:outerShdw>
                </a:effectLst>
              </a:rPr>
            </a:br>
            <a:endParaRPr lang="it-IT" sz="4000" cap="none" dirty="0">
              <a:ln w="0"/>
              <a:solidFill>
                <a:schemeClr val="accent1"/>
              </a:solidFill>
              <a:effectLst>
                <a:outerShdw blurRad="38100" dist="25400" dir="5400000" algn="ctr" rotWithShape="0">
                  <a:srgbClr val="6E747A">
                    <a:alpha val="43000"/>
                  </a:srgbClr>
                </a:outerShdw>
              </a:effectLst>
            </a:endParaRPr>
          </a:p>
        </p:txBody>
      </p:sp>
      <p:sp>
        <p:nvSpPr>
          <p:cNvPr id="3" name="Rettangolo 2">
            <a:extLst>
              <a:ext uri="{FF2B5EF4-FFF2-40B4-BE49-F238E27FC236}">
                <a16:creationId xmlns:a16="http://schemas.microsoft.com/office/drawing/2014/main" id="{8812A5AD-8346-3048-ADD5-F982B71D461E}"/>
              </a:ext>
            </a:extLst>
          </p:cNvPr>
          <p:cNvSpPr/>
          <p:nvPr/>
        </p:nvSpPr>
        <p:spPr>
          <a:xfrm>
            <a:off x="428264" y="1863523"/>
            <a:ext cx="8194876" cy="4524315"/>
          </a:xfrm>
          <a:prstGeom prst="rect">
            <a:avLst/>
          </a:prstGeom>
        </p:spPr>
        <p:txBody>
          <a:bodyPr wrap="square">
            <a:spAutoFit/>
          </a:bodyPr>
          <a:lstStyle/>
          <a:p>
            <a:pPr lvl="1"/>
            <a:r>
              <a:rPr lang="it-IT" sz="2400" b="1" dirty="0"/>
              <a:t>(18 ORE TOT):</a:t>
            </a:r>
          </a:p>
          <a:p>
            <a:pPr marL="800100" lvl="1" indent="-342900">
              <a:buFont typeface="Wingdings" pitchFamily="2" charset="2"/>
              <a:buChar char="§"/>
            </a:pPr>
            <a:r>
              <a:rPr lang="it-IT" sz="2400" b="1" dirty="0"/>
              <a:t>INCONTRO PROPEDEUTICO (</a:t>
            </a:r>
            <a:r>
              <a:rPr lang="it-IT" sz="2400" dirty="0"/>
              <a:t>3 ORE): DOVE SI ESPLICITA IL PERCORSO FORMATIVO;</a:t>
            </a:r>
          </a:p>
          <a:p>
            <a:pPr marL="800100" lvl="1" indent="-342900">
              <a:buFont typeface="Wingdings" pitchFamily="2" charset="2"/>
              <a:buChar char="§"/>
            </a:pPr>
            <a:r>
              <a:rPr lang="it-IT" sz="2400" b="1" dirty="0"/>
              <a:t>2 LABORATORI FORMATIVI </a:t>
            </a:r>
            <a:r>
              <a:rPr lang="it-IT" sz="2400" dirty="0"/>
              <a:t>PER UN TOTALE DI 12 ORE </a:t>
            </a:r>
            <a:r>
              <a:rPr lang="it-IT" dirty="0"/>
              <a:t>(ART. 8 DM 850 2015; </a:t>
            </a:r>
            <a:r>
              <a:rPr lang="it-IT" dirty="0">
                <a:effectLst/>
                <a:latin typeface="Calibri" panose="020F0502020204030204" pitchFamily="34" charset="0"/>
                <a:ea typeface="Calibri" panose="020F0502020204030204" pitchFamily="34" charset="0"/>
                <a:cs typeface="Times New Roman" panose="02020603050405020304" pitchFamily="18" charset="0"/>
              </a:rPr>
              <a:t>DM 16-08-22 - Articolo 8;</a:t>
            </a:r>
            <a:r>
              <a:rPr lang="it-IT" dirty="0">
                <a:effectLst/>
              </a:rPr>
              <a:t> e</a:t>
            </a:r>
            <a:r>
              <a:rPr lang="it-IT" dirty="0"/>
              <a:t> Nota del 15/11/22) </a:t>
            </a:r>
            <a:r>
              <a:rPr lang="it-IT" sz="2400" dirty="0"/>
              <a:t>in alternativa </a:t>
            </a:r>
            <a:r>
              <a:rPr lang="it-IT" sz="2400" b="1" dirty="0"/>
              <a:t>VISITING SCUOLE INNOVATIVE </a:t>
            </a:r>
            <a:r>
              <a:rPr lang="it-IT" b="1" dirty="0"/>
              <a:t>(</a:t>
            </a:r>
            <a:r>
              <a:rPr lang="it-IT" dirty="0"/>
              <a:t>Nota del 15/11/22)</a:t>
            </a:r>
            <a:endParaRPr lang="it-IT" b="1" dirty="0"/>
          </a:p>
          <a:p>
            <a:pPr marL="800100" lvl="1" indent="-342900">
              <a:buFont typeface="Wingdings" pitchFamily="2" charset="2"/>
              <a:buChar char="§"/>
            </a:pPr>
            <a:r>
              <a:rPr lang="it-IT" sz="2400" b="1" dirty="0"/>
              <a:t>INCONTRO FINALE (</a:t>
            </a:r>
            <a:r>
              <a:rPr lang="it-IT" sz="2400" dirty="0"/>
              <a:t>3 ORE): ENTRO IL MESE DI MAGGIO, DOVE VIENE ILLUSTRATA LA VALUTAZIONE DEL PERCORSO, ANCHE ATTRAVERSO IL COINVOLGIMENTO E LE TESTIMONIANZE DEI DIRETTI PROTAGONISTI DELLA FORMAZIONE</a:t>
            </a:r>
          </a:p>
        </p:txBody>
      </p:sp>
    </p:spTree>
    <p:extLst>
      <p:ext uri="{BB962C8B-B14F-4D97-AF65-F5344CB8AC3E}">
        <p14:creationId xmlns:p14="http://schemas.microsoft.com/office/powerpoint/2010/main" val="82101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777C6-0EC5-AB41-A3CE-67E7311B95BE}"/>
              </a:ext>
            </a:extLst>
          </p:cNvPr>
          <p:cNvSpPr>
            <a:spLocks noGrp="1"/>
          </p:cNvSpPr>
          <p:nvPr>
            <p:ph type="title"/>
          </p:nvPr>
        </p:nvSpPr>
        <p:spPr>
          <a:xfrm>
            <a:off x="685331" y="1270659"/>
            <a:ext cx="7773338" cy="4629397"/>
          </a:xfrm>
        </p:spPr>
        <p:txBody>
          <a:bodyPr>
            <a:normAutofit fontScale="90000"/>
          </a:bodyPr>
          <a:lstStyle/>
          <a:p>
            <a:pPr algn="l"/>
            <a:br>
              <a:rPr lang="it-IT" cap="none" dirty="0">
                <a:ln w="0"/>
                <a:solidFill>
                  <a:schemeClr val="accent1"/>
                </a:solidFill>
                <a:effectLst>
                  <a:outerShdw blurRad="38100" dist="25400" dir="5400000" algn="ctr" rotWithShape="0">
                    <a:srgbClr val="6E747A">
                      <a:alpha val="43000"/>
                    </a:srgbClr>
                  </a:outerShdw>
                </a:effectLst>
              </a:rPr>
            </a:br>
            <a:r>
              <a:rPr lang="it-IT" b="1" cap="none" dirty="0">
                <a:ln w="0"/>
                <a:solidFill>
                  <a:schemeClr val="accent1"/>
                </a:solidFill>
                <a:effectLst>
                  <a:outerShdw blurRad="38100" dist="25400" dir="5400000" algn="ctr" rotWithShape="0">
                    <a:srgbClr val="6E747A">
                      <a:alpha val="43000"/>
                    </a:srgbClr>
                  </a:outerShdw>
                </a:effectLst>
              </a:rPr>
              <a:t>ORGANIZZAZIONE </a:t>
            </a:r>
            <a:br>
              <a:rPr lang="it-IT" b="1" cap="none" dirty="0">
                <a:ln w="0"/>
                <a:solidFill>
                  <a:schemeClr val="accent1"/>
                </a:solidFill>
                <a:effectLst>
                  <a:outerShdw blurRad="38100" dist="25400" dir="5400000" algn="ctr" rotWithShape="0">
                    <a:srgbClr val="6E747A">
                      <a:alpha val="43000"/>
                    </a:srgbClr>
                  </a:outerShdw>
                </a:effectLst>
              </a:rPr>
            </a:br>
            <a:r>
              <a:rPr lang="it-IT" b="1" cap="none" dirty="0">
                <a:ln w="0"/>
                <a:solidFill>
                  <a:schemeClr val="accent1"/>
                </a:solidFill>
                <a:effectLst>
                  <a:outerShdw blurRad="38100" dist="25400" dir="5400000" algn="ctr" rotWithShape="0">
                    <a:srgbClr val="6E747A">
                      <a:alpha val="43000"/>
                    </a:srgbClr>
                  </a:outerShdw>
                </a:effectLst>
              </a:rPr>
              <a:t>LABORATORI FORMATIVI</a:t>
            </a:r>
            <a:br>
              <a:rPr lang="it-IT" cap="none" dirty="0">
                <a:ln w="0"/>
                <a:solidFill>
                  <a:schemeClr val="accent1"/>
                </a:solidFill>
                <a:effectLst>
                  <a:outerShdw blurRad="38100" dist="25400" dir="5400000" algn="ctr" rotWithShape="0">
                    <a:srgbClr val="6E747A">
                      <a:alpha val="43000"/>
                    </a:srgbClr>
                  </a:outerShdw>
                </a:effectLst>
              </a:rPr>
            </a:br>
            <a:br>
              <a:rPr lang="it-IT" sz="4400" cap="none" dirty="0">
                <a:ln w="0"/>
                <a:solidFill>
                  <a:schemeClr val="accent1"/>
                </a:solidFill>
                <a:effectLst>
                  <a:outerShdw blurRad="38100" dist="25400" dir="5400000" algn="ctr" rotWithShape="0">
                    <a:srgbClr val="6E747A">
                      <a:alpha val="43000"/>
                    </a:srgbClr>
                  </a:outerShdw>
                </a:effectLst>
              </a:rPr>
            </a:br>
            <a:r>
              <a:rPr lang="it-IT"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DM 16-08-22 - Articolo 8 </a:t>
            </a:r>
            <a:br>
              <a:rPr lang="it-IT" sz="2000" dirty="0">
                <a:effectLst/>
                <a:latin typeface="Calibri" panose="020F0502020204030204" pitchFamily="34" charset="0"/>
                <a:ea typeface="Calibri" panose="020F0502020204030204" pitchFamily="34" charset="0"/>
                <a:cs typeface="Times New Roman" panose="02020603050405020304" pitchFamily="18" charset="0"/>
              </a:rPr>
            </a:br>
            <a:r>
              <a:rPr lang="it-IT"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Comma 2</a:t>
            </a:r>
            <a:r>
              <a:rPr lang="it-IT" sz="2000" dirty="0">
                <a:effectLst/>
                <a:latin typeface="Calibri" panose="020F0502020204030204" pitchFamily="34" charset="0"/>
                <a:ea typeface="Calibri" panose="020F0502020204030204" pitchFamily="34" charset="0"/>
                <a:cs typeface="Calibri" panose="020F0502020204030204" pitchFamily="34" charset="0"/>
              </a:rPr>
              <a:t>: Ogni docente in periodo di prova … segue obbligatoriamente laboratori formativi per complessive 12 ore di attività…</a:t>
            </a:r>
            <a:br>
              <a:rPr lang="it-IT" sz="2000" dirty="0">
                <a:effectLst/>
                <a:latin typeface="Calibri" panose="020F0502020204030204" pitchFamily="34" charset="0"/>
                <a:ea typeface="Calibri" panose="020F0502020204030204" pitchFamily="34" charset="0"/>
                <a:cs typeface="Calibri" panose="020F0502020204030204" pitchFamily="34" charset="0"/>
              </a:rPr>
            </a:br>
            <a:br>
              <a:rPr lang="it-IT" sz="2000" dirty="0">
                <a:effectLst/>
                <a:latin typeface="Calibri" panose="020F0502020204030204" pitchFamily="34" charset="0"/>
                <a:ea typeface="Calibri" panose="020F0502020204030204" pitchFamily="34" charset="0"/>
                <a:cs typeface="Calibri" panose="020F0502020204030204" pitchFamily="34" charset="0"/>
              </a:rPr>
            </a:br>
            <a:r>
              <a:rPr lang="it-IT"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Comma 3 </a:t>
            </a:r>
            <a:r>
              <a:rPr lang="it-IT" sz="2000" dirty="0">
                <a:effectLst/>
                <a:latin typeface="Calibri" panose="020F0502020204030204" pitchFamily="34" charset="0"/>
                <a:ea typeface="Calibri" panose="020F0502020204030204" pitchFamily="34" charset="0"/>
                <a:cs typeface="Calibri" panose="020F0502020204030204" pitchFamily="34" charset="0"/>
              </a:rPr>
              <a:t>Le attività di cui al comma 2 si articolano, di norma, in </a:t>
            </a:r>
            <a:r>
              <a:rPr lang="it-IT" sz="2000" b="1" dirty="0">
                <a:effectLst/>
                <a:latin typeface="Calibri" panose="020F0502020204030204" pitchFamily="34" charset="0"/>
                <a:ea typeface="Calibri" panose="020F0502020204030204" pitchFamily="34" charset="0"/>
                <a:cs typeface="Calibri" panose="020F0502020204030204" pitchFamily="34" charset="0"/>
              </a:rPr>
              <a:t>4 incontri in presenza della durata di 3 ore</a:t>
            </a:r>
            <a:r>
              <a:rPr lang="it-IT" sz="2000" dirty="0">
                <a:effectLst/>
                <a:latin typeface="Calibri" panose="020F0502020204030204" pitchFamily="34" charset="0"/>
                <a:ea typeface="Calibri" panose="020F0502020204030204" pitchFamily="34" charset="0"/>
                <a:cs typeface="Calibri" panose="020F0502020204030204" pitchFamily="34" charset="0"/>
              </a:rPr>
              <a:t>. È prevista l’elaborazione di documentazione e attività di ricerca, validata dal docente coordinatore del laboratorio. Tale documentazione è inserita dal docente neoassunto nel portfolio professionale di cui all’articolo 11. </a:t>
            </a:r>
            <a:br>
              <a:rPr lang="it-IT" sz="2000" dirty="0">
                <a:effectLst/>
                <a:latin typeface="Calibri" panose="020F0502020204030204" pitchFamily="34" charset="0"/>
                <a:ea typeface="Calibri" panose="020F0502020204030204" pitchFamily="34" charset="0"/>
                <a:cs typeface="Calibri" panose="020F0502020204030204" pitchFamily="34" charset="0"/>
              </a:rPr>
            </a:br>
            <a:br>
              <a:rPr lang="it-IT" sz="2000" dirty="0"/>
            </a:br>
            <a:r>
              <a:rPr lang="it-IT" sz="2000" dirty="0"/>
              <a:t>IN QUESTI 4 incontri </a:t>
            </a:r>
            <a:r>
              <a:rPr lang="it-IT" sz="2000" dirty="0" err="1"/>
              <a:t>LABORATORIali</a:t>
            </a:r>
            <a:r>
              <a:rPr lang="it-IT" sz="2000" dirty="0"/>
              <a:t> SARANNO TRATTATE </a:t>
            </a:r>
            <a:r>
              <a:rPr lang="it-IT" sz="2000" b="1" dirty="0"/>
              <a:t>2 TEMATICHE differenti, </a:t>
            </a:r>
            <a:r>
              <a:rPr lang="it-IT" sz="2000" dirty="0"/>
              <a:t>che sono state selezionate in base al desiderata dei docenti neoassunti, alle quali verranno dedicate </a:t>
            </a:r>
            <a:r>
              <a:rPr lang="it-IT" sz="2000" b="1" dirty="0"/>
              <a:t>6 ore complessive </a:t>
            </a:r>
            <a:r>
              <a:rPr lang="it-IT" sz="2000" dirty="0"/>
              <a:t>(due incontri di tre ore per ciascuna tematica), in modo da DEDICARE A QUESTE IL GIUSTO LIVELLO DI APPROFONDIMENTO.</a:t>
            </a:r>
            <a:br>
              <a:rPr lang="it-IT" sz="2000" dirty="0"/>
            </a:br>
            <a:br>
              <a:rPr lang="it-IT" sz="2000" dirty="0"/>
            </a:br>
            <a:r>
              <a:rPr lang="it-IT" dirty="0"/>
              <a:t> </a:t>
            </a:r>
            <a:br>
              <a:rPr lang="it-IT" dirty="0"/>
            </a:br>
            <a:br>
              <a:rPr lang="it-IT" b="1" dirty="0"/>
            </a:br>
            <a:endParaRPr lang="it-IT" dirty="0"/>
          </a:p>
        </p:txBody>
      </p:sp>
    </p:spTree>
    <p:extLst>
      <p:ext uri="{BB962C8B-B14F-4D97-AF65-F5344CB8AC3E}">
        <p14:creationId xmlns:p14="http://schemas.microsoft.com/office/powerpoint/2010/main" val="98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2FDE5-2C3F-2140-93B8-83522D95C707}"/>
              </a:ext>
            </a:extLst>
          </p:cNvPr>
          <p:cNvSpPr>
            <a:spLocks noGrp="1"/>
          </p:cNvSpPr>
          <p:nvPr>
            <p:ph type="title"/>
          </p:nvPr>
        </p:nvSpPr>
        <p:spPr>
          <a:xfrm>
            <a:off x="150471" y="434051"/>
            <a:ext cx="8308198" cy="1596177"/>
          </a:xfrm>
        </p:spPr>
        <p:txBody>
          <a:bodyPr>
            <a:noAutofit/>
          </a:bodyPr>
          <a:lstStyle/>
          <a:p>
            <a:r>
              <a:rPr lang="it-IT" sz="2800" cap="none" dirty="0">
                <a:ln w="0"/>
                <a:solidFill>
                  <a:schemeClr val="accent1"/>
                </a:solidFill>
                <a:effectLst>
                  <a:outerShdw blurRad="38100" dist="25400" dir="5400000" algn="ctr" rotWithShape="0">
                    <a:srgbClr val="6E747A">
                      <a:alpha val="43000"/>
                    </a:srgbClr>
                  </a:outerShdw>
                </a:effectLst>
              </a:rPr>
              <a:t>TRA LE TEMATICHE INDICATE A LIVELLO MINISTERIALE </a:t>
            </a:r>
            <a:r>
              <a:rPr lang="it-IT" sz="2000" cap="none" dirty="0">
                <a:ln w="0"/>
                <a:effectLst>
                  <a:outerShdw blurRad="38100" dist="25400" dir="5400000" algn="ctr" rotWithShape="0">
                    <a:srgbClr val="6E747A">
                      <a:alpha val="43000"/>
                    </a:srgbClr>
                  </a:outerShdw>
                </a:effectLst>
              </a:rPr>
              <a:t>(</a:t>
            </a:r>
            <a:r>
              <a:rPr lang="it-IT" sz="2000" cap="none" dirty="0"/>
              <a:t>previste dall’art. 8 del </a:t>
            </a:r>
            <a:r>
              <a:rPr lang="it-IT" sz="2000" dirty="0"/>
              <a:t>D.M. 850/2015 </a:t>
            </a:r>
            <a:r>
              <a:rPr lang="it-IT" sz="2000" cap="none" dirty="0"/>
              <a:t>e aggiornate nel </a:t>
            </a:r>
            <a:r>
              <a:rPr lang="it-IT" sz="2000" dirty="0"/>
              <a:t>D.M. 226 </a:t>
            </a:r>
            <a:r>
              <a:rPr lang="it-IT" sz="2000" cap="none" dirty="0"/>
              <a:t>del</a:t>
            </a:r>
            <a:r>
              <a:rPr lang="it-IT" sz="2000" dirty="0"/>
              <a:t> 16/08/22 </a:t>
            </a:r>
            <a:r>
              <a:rPr lang="it-IT" sz="2000" cap="none" dirty="0"/>
              <a:t>e nella Nota ministeriale del</a:t>
            </a:r>
            <a:r>
              <a:rPr lang="it-IT" sz="2000" dirty="0"/>
              <a:t> 21/09/2020)</a:t>
            </a:r>
            <a:br>
              <a:rPr lang="it-IT" sz="2000" cap="none" dirty="0">
                <a:ln w="0"/>
                <a:solidFill>
                  <a:schemeClr val="accent1"/>
                </a:solidFill>
                <a:effectLst>
                  <a:outerShdw blurRad="38100" dist="25400" dir="5400000" algn="ctr" rotWithShape="0">
                    <a:srgbClr val="6E747A">
                      <a:alpha val="43000"/>
                    </a:srgbClr>
                  </a:outerShdw>
                </a:effectLst>
              </a:rPr>
            </a:br>
            <a:r>
              <a:rPr lang="it-IT" sz="2800" cap="none" dirty="0">
                <a:ln w="0"/>
                <a:solidFill>
                  <a:schemeClr val="accent1"/>
                </a:solidFill>
                <a:effectLst>
                  <a:outerShdw blurRad="38100" dist="25400" dir="5400000" algn="ctr" rotWithShape="0">
                    <a:srgbClr val="6E747A">
                      <a:alpha val="43000"/>
                    </a:srgbClr>
                  </a:outerShdw>
                </a:effectLst>
              </a:rPr>
              <a:t>SONO STATE ESPRESSE, in seguito al monitoraggio proposto ai docenti neoassunti dell’ambito, LE SEGUENTI PREFERENZE:</a:t>
            </a:r>
          </a:p>
        </p:txBody>
      </p:sp>
      <p:sp>
        <p:nvSpPr>
          <p:cNvPr id="3" name="Segnaposto contenuto 2">
            <a:extLst>
              <a:ext uri="{FF2B5EF4-FFF2-40B4-BE49-F238E27FC236}">
                <a16:creationId xmlns:a16="http://schemas.microsoft.com/office/drawing/2014/main" id="{87AFD46F-2EBC-F54D-A566-07E7D37E2003}"/>
              </a:ext>
            </a:extLst>
          </p:cNvPr>
          <p:cNvSpPr>
            <a:spLocks noGrp="1"/>
          </p:cNvSpPr>
          <p:nvPr>
            <p:ph idx="1"/>
          </p:nvPr>
        </p:nvSpPr>
        <p:spPr>
          <a:xfrm>
            <a:off x="685331" y="2367094"/>
            <a:ext cx="7773339" cy="4056855"/>
          </a:xfrm>
        </p:spPr>
        <p:txBody>
          <a:bodyPr>
            <a:normAutofit fontScale="70000" lnSpcReduction="20000"/>
          </a:bodyPr>
          <a:lstStyle/>
          <a:p>
            <a:pPr marL="0" indent="0">
              <a:buNone/>
            </a:pPr>
            <a:r>
              <a:rPr lang="it-IT" sz="2200" b="1" dirty="0">
                <a:solidFill>
                  <a:srgbClr val="00B050"/>
                </a:solidFill>
              </a:rPr>
              <a:t>Infanzia e primaria: </a:t>
            </a:r>
          </a:p>
          <a:p>
            <a:pPr marL="0" indent="0">
              <a:buNone/>
            </a:pPr>
            <a:r>
              <a:rPr lang="it-IT" sz="2200" b="1" dirty="0"/>
              <a:t>lab 1: </a:t>
            </a:r>
            <a:r>
              <a:rPr lang="it-IT" sz="2000" b="0" i="0" dirty="0">
                <a:solidFill>
                  <a:srgbClr val="000000"/>
                </a:solidFill>
                <a:effectLst/>
                <a:latin typeface="Roboto" panose="02000000000000000000" pitchFamily="2" charset="0"/>
              </a:rPr>
              <a:t>Metodologie e tecnologie della didattica digitale e loro integrazione nel curricolo</a:t>
            </a:r>
            <a:endParaRPr lang="it-IT" sz="2200" b="1" dirty="0"/>
          </a:p>
          <a:p>
            <a:pPr marL="0" indent="0">
              <a:buNone/>
            </a:pPr>
            <a:r>
              <a:rPr lang="it-IT" sz="2200" b="1" dirty="0"/>
              <a:t>Lab 2: </a:t>
            </a:r>
            <a:r>
              <a:rPr lang="it-IT" sz="2200" dirty="0"/>
              <a:t>BES</a:t>
            </a:r>
          </a:p>
          <a:p>
            <a:pPr marL="0" indent="0">
              <a:buNone/>
            </a:pPr>
            <a:r>
              <a:rPr lang="it-IT" sz="2200" b="1" dirty="0">
                <a:solidFill>
                  <a:srgbClr val="00B050"/>
                </a:solidFill>
              </a:rPr>
              <a:t>Primo e secondo grado: </a:t>
            </a:r>
          </a:p>
          <a:p>
            <a:pPr marL="0" indent="0">
              <a:buNone/>
            </a:pPr>
            <a:r>
              <a:rPr lang="it-IT" sz="2200" b="1" dirty="0"/>
              <a:t>Lab. 1: </a:t>
            </a:r>
            <a:r>
              <a:rPr lang="it-IT" sz="2200" dirty="0"/>
              <a:t>GESTIONE DELLA CLASSE E DINAMICHE RELAZIONALI CON PARTICOLARE RIFERIMENTO ALLA PREVENZIONE DEI FENOMENI DI BULLISMO, CYBERBULLISMO E DISCRIMINAZIONI</a:t>
            </a:r>
          </a:p>
          <a:p>
            <a:pPr marL="0" indent="0">
              <a:buNone/>
            </a:pPr>
            <a:r>
              <a:rPr lang="it-IT" sz="2200" b="1" dirty="0"/>
              <a:t>Lab. 2:</a:t>
            </a:r>
            <a:r>
              <a:rPr lang="it-IT" sz="2000" b="0" i="0" dirty="0">
                <a:solidFill>
                  <a:srgbClr val="000000"/>
                </a:solidFill>
                <a:effectLst/>
                <a:latin typeface="Roboto" panose="02000000000000000000" pitchFamily="2" charset="0"/>
              </a:rPr>
              <a:t> </a:t>
            </a:r>
            <a:r>
              <a:rPr lang="it-IT" b="0" i="0" dirty="0">
                <a:solidFill>
                  <a:srgbClr val="000000"/>
                </a:solidFill>
                <a:effectLst/>
                <a:latin typeface="Roboto" panose="02000000000000000000" pitchFamily="2" charset="0"/>
              </a:rPr>
              <a:t>Motivare gli studenti ad apprendere</a:t>
            </a:r>
            <a:endParaRPr lang="it-IT" sz="2200" b="1" dirty="0"/>
          </a:p>
          <a:p>
            <a:pPr marL="0" indent="0">
              <a:buNone/>
            </a:pPr>
            <a:endParaRPr lang="it-IT" sz="2200" b="1" dirty="0"/>
          </a:p>
          <a:p>
            <a:pPr marL="0" indent="0">
              <a:buNone/>
            </a:pPr>
            <a:r>
              <a:rPr lang="it-IT" sz="2200" dirty="0"/>
              <a:t>(ogni laboratorio prevede 2 INCONTRI DI 3 ORE, per un TOT. 6 ORE  per ciascun laboratorio)</a:t>
            </a:r>
          </a:p>
          <a:p>
            <a:pPr marL="0" indent="0">
              <a:buNone/>
            </a:pPr>
            <a:r>
              <a:rPr lang="it-IT" dirty="0">
                <a:solidFill>
                  <a:srgbClr val="FF0000"/>
                </a:solidFill>
              </a:rPr>
              <a:t>N. B. L’attivazione di questi corsi sarà subordinata alla disponibilità dei docenti formatori (Avviso Scuola Polo regionale)</a:t>
            </a:r>
          </a:p>
          <a:p>
            <a:pPr marL="0" indent="0">
              <a:buNone/>
            </a:pPr>
            <a:endParaRPr lang="it-IT" sz="2200" dirty="0"/>
          </a:p>
          <a:p>
            <a:endParaRPr lang="it-IT" dirty="0"/>
          </a:p>
        </p:txBody>
      </p:sp>
    </p:spTree>
    <p:extLst>
      <p:ext uri="{BB962C8B-B14F-4D97-AF65-F5344CB8AC3E}">
        <p14:creationId xmlns:p14="http://schemas.microsoft.com/office/powerpoint/2010/main" val="234615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E7D3B-F467-6F43-87EE-14D541A3BAF9}"/>
              </a:ext>
            </a:extLst>
          </p:cNvPr>
          <p:cNvSpPr>
            <a:spLocks noGrp="1"/>
          </p:cNvSpPr>
          <p:nvPr>
            <p:ph type="title"/>
          </p:nvPr>
        </p:nvSpPr>
        <p:spPr>
          <a:xfrm>
            <a:off x="685332" y="143956"/>
            <a:ext cx="7773338" cy="1596177"/>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DIVISIONE DEI CORSISTI IN GRUPPI </a:t>
            </a:r>
            <a:br>
              <a:rPr lang="it-IT" sz="4000" cap="none" dirty="0">
                <a:ln w="0"/>
                <a:solidFill>
                  <a:schemeClr val="accent1"/>
                </a:solidFill>
                <a:effectLst>
                  <a:outerShdw blurRad="38100" dist="25400" dir="5400000" algn="ctr" rotWithShape="0">
                    <a:srgbClr val="6E747A">
                      <a:alpha val="43000"/>
                    </a:srgbClr>
                  </a:outerShdw>
                </a:effectLst>
              </a:rPr>
            </a:br>
            <a:endParaRPr lang="it-IT" sz="4000" dirty="0"/>
          </a:p>
        </p:txBody>
      </p:sp>
      <p:sp>
        <p:nvSpPr>
          <p:cNvPr id="3" name="Segnaposto contenuto 2">
            <a:extLst>
              <a:ext uri="{FF2B5EF4-FFF2-40B4-BE49-F238E27FC236}">
                <a16:creationId xmlns:a16="http://schemas.microsoft.com/office/drawing/2014/main" id="{94FAF498-192C-B24C-86CC-ED517D495A6C}"/>
              </a:ext>
            </a:extLst>
          </p:cNvPr>
          <p:cNvSpPr>
            <a:spLocks noGrp="1"/>
          </p:cNvSpPr>
          <p:nvPr>
            <p:ph idx="1"/>
          </p:nvPr>
        </p:nvSpPr>
        <p:spPr>
          <a:xfrm>
            <a:off x="685329" y="1406396"/>
            <a:ext cx="7773339" cy="4346222"/>
          </a:xfrm>
        </p:spPr>
        <p:txBody>
          <a:bodyPr>
            <a:normAutofit fontScale="92500"/>
          </a:bodyPr>
          <a:lstStyle/>
          <a:p>
            <a:pPr marL="0" indent="0">
              <a:buNone/>
            </a:pPr>
            <a:r>
              <a:rPr lang="it-IT" sz="2800" dirty="0"/>
              <a:t>I neoassunti dell’ambito 18 che faranno il percorso di formazione nell’anno 2022/23 sono </a:t>
            </a:r>
            <a:r>
              <a:rPr lang="it-IT" sz="2800" b="1" dirty="0"/>
              <a:t>110</a:t>
            </a:r>
            <a:r>
              <a:rPr lang="it-IT" sz="2800" dirty="0"/>
              <a:t> appartenenti ai vari ordini di scuola.</a:t>
            </a:r>
          </a:p>
          <a:p>
            <a:pPr marL="0" indent="0">
              <a:buNone/>
            </a:pPr>
            <a:r>
              <a:rPr lang="it-IT" sz="2800" dirty="0"/>
              <a:t>Verranno formati 4 gruppi </a:t>
            </a:r>
            <a:r>
              <a:rPr lang="it-IT" sz="2800" cap="none" dirty="0"/>
              <a:t>(dal numero totale dovrà essere tolto chi parteciperà al visiting</a:t>
            </a:r>
            <a:r>
              <a:rPr lang="it-IT" sz="2800" dirty="0"/>
              <a:t>), costituiti da docenti di scuole dello stesso ordine e grado e appartenenti allo stesso istituto.</a:t>
            </a:r>
          </a:p>
          <a:p>
            <a:pPr marL="0" indent="0">
              <a:buNone/>
            </a:pPr>
            <a:endParaRPr lang="it-IT" dirty="0"/>
          </a:p>
          <a:p>
            <a:endParaRPr lang="it-IT" dirty="0"/>
          </a:p>
        </p:txBody>
      </p:sp>
    </p:spTree>
    <p:extLst>
      <p:ext uri="{BB962C8B-B14F-4D97-AF65-F5344CB8AC3E}">
        <p14:creationId xmlns:p14="http://schemas.microsoft.com/office/powerpoint/2010/main" val="158081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68362"/>
          </a:xfrm>
        </p:spPr>
        <p:txBody>
          <a:bodyPr>
            <a:noAutofit/>
          </a:bodyPr>
          <a:lstStyle/>
          <a:p>
            <a:pPr algn="ctr"/>
            <a:r>
              <a:rPr lang="it-IT" cap="none" dirty="0">
                <a:ln w="0"/>
                <a:solidFill>
                  <a:schemeClr val="accent1"/>
                </a:solidFill>
                <a:effectLst>
                  <a:outerShdw blurRad="38100" dist="25400" dir="5400000" algn="ctr" rotWithShape="0">
                    <a:srgbClr val="6E747A">
                      <a:alpha val="43000"/>
                    </a:srgbClr>
                  </a:outerShdw>
                </a:effectLst>
              </a:rPr>
              <a:t>ORGANIZZAZIONE LABORATORI</a:t>
            </a:r>
            <a:br>
              <a:rPr lang="it-IT" cap="none" dirty="0">
                <a:ln w="0"/>
                <a:solidFill>
                  <a:schemeClr val="accent1"/>
                </a:solidFill>
                <a:effectLst>
                  <a:outerShdw blurRad="38100" dist="25400" dir="5400000" algn="ctr" rotWithShape="0">
                    <a:srgbClr val="6E747A">
                      <a:alpha val="43000"/>
                    </a:srgbClr>
                  </a:outerShdw>
                </a:effectLst>
              </a:rPr>
            </a:br>
            <a:endParaRPr lang="it-IT"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518583" y="1068917"/>
            <a:ext cx="8032749" cy="5429250"/>
          </a:xfrm>
        </p:spPr>
        <p:txBody>
          <a:bodyPr>
            <a:normAutofit fontScale="92500" lnSpcReduction="20000"/>
          </a:bodyPr>
          <a:lstStyle/>
          <a:p>
            <a:pPr marL="0" indent="0" algn="just">
              <a:lnSpc>
                <a:spcPct val="110000"/>
              </a:lnSpc>
              <a:buNone/>
            </a:pPr>
            <a:r>
              <a:rPr lang="it-IT" sz="2400" dirty="0"/>
              <a:t>I LABOTARORI SI SVOLGERANNO </a:t>
            </a:r>
            <a:r>
              <a:rPr lang="it-IT" sz="2400" b="1" dirty="0"/>
              <a:t>in presenza presso la scuola polo </a:t>
            </a:r>
            <a:r>
              <a:rPr lang="it-IT" sz="2400" dirty="0"/>
              <a:t>CON LA GUIDA OPERATIVA DI UN DOCENTE CHE AVRÀ IL RUOLO DI TUTOR-FORMATORE.</a:t>
            </a:r>
          </a:p>
          <a:p>
            <a:pPr marL="0" indent="0" algn="just">
              <a:lnSpc>
                <a:spcPct val="110000"/>
              </a:lnSpc>
              <a:buNone/>
            </a:pPr>
            <a:r>
              <a:rPr lang="it-IT" sz="2400" dirty="0"/>
              <a:t>I FORMATORI, INDIVIDUATI IN SEGUITO AD UN AVVISO PUBBLICO, DOVRANNO:</a:t>
            </a:r>
          </a:p>
          <a:p>
            <a:pPr algn="just">
              <a:lnSpc>
                <a:spcPct val="110000"/>
              </a:lnSpc>
              <a:buFont typeface="Wingdings" pitchFamily="2" charset="2"/>
              <a:buChar char="Ø"/>
            </a:pPr>
            <a:r>
              <a:rPr lang="it-IT" sz="2400" dirty="0"/>
              <a:t>OFFRIRE UNA GUIDA OPERATIVA PER ATTIVITA’ DI TIPO LABORATORIALE CHE CONSENTANO UNA CONCRETA INTERAZIONE TRA I DOCENTI E UN EFFETTIVO SCAMBIO DI ESPERIENZE;</a:t>
            </a:r>
          </a:p>
          <a:p>
            <a:pPr algn="just">
              <a:lnSpc>
                <a:spcPct val="110000"/>
              </a:lnSpc>
              <a:buFont typeface="Wingdings" pitchFamily="2" charset="2"/>
              <a:buChar char="Ø"/>
            </a:pPr>
            <a:r>
              <a:rPr lang="it-IT" sz="2400" dirty="0"/>
              <a:t>STIMOLARE IL DIBATTITO E LO SCAMBIO TRA DOCENTI. </a:t>
            </a:r>
          </a:p>
          <a:p>
            <a:pPr algn="just">
              <a:lnSpc>
                <a:spcPct val="110000"/>
              </a:lnSpc>
              <a:buFont typeface="Wingdings" pitchFamily="2" charset="2"/>
              <a:buChar char="Ø"/>
            </a:pPr>
            <a:r>
              <a:rPr lang="it-IT" sz="2400" dirty="0"/>
              <a:t>… È prevista l’elaborazione di documentazione e attività di ricerca, validata dal docente coordinatore del laboratorio. Tale documentazione è inserita dal docente neoassunto nel portfolio professionale di cui all’articolo 11… </a:t>
            </a:r>
            <a:r>
              <a:rPr lang="it-IT" sz="1900" i="1" dirty="0"/>
              <a:t>(D.M. 226 del 16/08/22, Art. 8, Co. 3) </a:t>
            </a:r>
          </a:p>
          <a:p>
            <a:pPr algn="just">
              <a:lnSpc>
                <a:spcPct val="110000"/>
              </a:lnSpc>
              <a:buFont typeface="Wingdings" pitchFamily="2" charset="2"/>
              <a:buChar char="Ø"/>
            </a:pPr>
            <a:endParaRPr lang="it-IT" sz="2800" dirty="0"/>
          </a:p>
          <a:p>
            <a:pPr marL="0" indent="0">
              <a:buNone/>
            </a:pPr>
            <a:endParaRPr lang="it-IT" dirty="0"/>
          </a:p>
        </p:txBody>
      </p:sp>
    </p:spTree>
    <p:extLst>
      <p:ext uri="{BB962C8B-B14F-4D97-AF65-F5344CB8AC3E}">
        <p14:creationId xmlns:p14="http://schemas.microsoft.com/office/powerpoint/2010/main" val="41322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CC201-C9C6-EA5F-5827-48591779B69D}"/>
              </a:ext>
            </a:extLst>
          </p:cNvPr>
          <p:cNvSpPr>
            <a:spLocks noGrp="1"/>
          </p:cNvSpPr>
          <p:nvPr>
            <p:ph type="title"/>
          </p:nvPr>
        </p:nvSpPr>
        <p:spPr>
          <a:xfrm>
            <a:off x="277907" y="116541"/>
            <a:ext cx="8256494" cy="1788459"/>
          </a:xfrm>
        </p:spPr>
        <p:txBody>
          <a:bodyPr/>
          <a:lstStyle/>
          <a:p>
            <a:r>
              <a:rPr lang="it-IT" b="1" dirty="0">
                <a:solidFill>
                  <a:srgbClr val="0070C0"/>
                </a:solidFill>
              </a:rPr>
              <a:t>Ampliamento dell’offerta formativa dei laboratori:</a:t>
            </a:r>
          </a:p>
        </p:txBody>
      </p:sp>
      <p:sp>
        <p:nvSpPr>
          <p:cNvPr id="3" name="Segnaposto contenuto 2">
            <a:extLst>
              <a:ext uri="{FF2B5EF4-FFF2-40B4-BE49-F238E27FC236}">
                <a16:creationId xmlns:a16="http://schemas.microsoft.com/office/drawing/2014/main" id="{8B8D59AE-EBAE-9E7D-DCBC-3D8DC1730A9A}"/>
              </a:ext>
            </a:extLst>
          </p:cNvPr>
          <p:cNvSpPr>
            <a:spLocks noGrp="1"/>
          </p:cNvSpPr>
          <p:nvPr>
            <p:ph idx="1"/>
          </p:nvPr>
        </p:nvSpPr>
        <p:spPr>
          <a:xfrm>
            <a:off x="277907" y="1559859"/>
            <a:ext cx="8256494" cy="4351363"/>
          </a:xfrm>
        </p:spPr>
        <p:txBody>
          <a:bodyPr>
            <a:normAutofit fontScale="85000" lnSpcReduction="10000"/>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Al fine di ampliare l’esperienza formativa collegabile ai laboratori, ulteriori materiali saranno resi disponibili durante l’anno attraverso </a:t>
            </a:r>
            <a:r>
              <a:rPr lang="it-IT"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l’ambiente </a:t>
            </a:r>
            <a:r>
              <a:rPr lang="it-IT"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 line </a:t>
            </a:r>
            <a:r>
              <a:rPr lang="it-IT"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della Biblioteca dell’Innovazione di INDIRE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 supporto della progettazione e della documentazione delle attività didattiche collegate ai temi dei laboratori stessi.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Inoltre, si evidenziano iniziative nazionali promosse dal Ministero dell’Istruzione (anche in collaborazione con altri Enti pubblici e di formazione), che possono fornire un ulteriore ausilio alle attività di formazione dei docenti neoassunti, e tra le quali si citano: </a:t>
            </a:r>
          </a:p>
          <a:p>
            <a:r>
              <a:rPr lang="it-IT"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Piattaforma </a:t>
            </a:r>
            <a:r>
              <a:rPr lang="it-IT"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eTwinning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www.etwinning.net</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lo sviluppo delle competenze chiave. Permette la </a:t>
            </a:r>
            <a:r>
              <a:rPr lang="it-IT" sz="1800" u="sng" dirty="0">
                <a:effectLst/>
                <a:latin typeface="Calibri" panose="020F0502020204030204" pitchFamily="34" charset="0"/>
                <a:ea typeface="Calibri" panose="020F0502020204030204" pitchFamily="34" charset="0"/>
                <a:cs typeface="Times New Roman" panose="02020603050405020304" pitchFamily="18" charset="0"/>
              </a:rPr>
              <a:t>condivisione di idee tra docenti di tutta </a:t>
            </a:r>
            <a:r>
              <a:rPr lang="it-IT" sz="1800" u="sng" dirty="0" err="1">
                <a:effectLst/>
                <a:latin typeface="Calibri" panose="020F0502020204030204" pitchFamily="34" charset="0"/>
                <a:ea typeface="Calibri" panose="020F0502020204030204" pitchFamily="34" charset="0"/>
                <a:cs typeface="Times New Roman" panose="02020603050405020304" pitchFamily="18" charset="0"/>
              </a:rPr>
              <a:t>europa</a:t>
            </a:r>
            <a:r>
              <a:rPr lang="it-IT" sz="1800" u="sng" dirty="0">
                <a:effectLst/>
                <a:latin typeface="Calibri" panose="020F0502020204030204" pitchFamily="34" charset="0"/>
                <a:ea typeface="Calibri" panose="020F0502020204030204" pitchFamily="34" charset="0"/>
                <a:cs typeface="Times New Roman" panose="02020603050405020304" pitchFamily="18" charset="0"/>
              </a:rPr>
              <a:t>  attraverso il web</a:t>
            </a:r>
            <a:r>
              <a:rPr lang="it-IT" u="sng" dirty="0">
                <a:effectLst/>
              </a:rPr>
              <a:t> </a:t>
            </a:r>
            <a:r>
              <a:rPr lang="it-IT" dirty="0">
                <a:effectLst/>
              </a:rPr>
              <a:t>)</a:t>
            </a:r>
          </a:p>
          <a:p>
            <a:r>
              <a:rPr lang="it-IT" sz="1800" b="1" dirty="0">
                <a:solidFill>
                  <a:srgbClr val="00B050"/>
                </a:solidFill>
                <a:effectLst/>
                <a:latin typeface="Calibri" panose="020F0502020204030204" pitchFamily="34" charset="0"/>
                <a:ea typeface="Calibri" panose="020F0502020204030204" pitchFamily="34" charset="0"/>
              </a:rPr>
              <a:t>Piattaforma ELISA</a:t>
            </a:r>
            <a:r>
              <a:rPr lang="it-IT" sz="180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www.piattaformaelisa.it</a:t>
            </a:r>
            <a:r>
              <a:rPr lang="it-IT" sz="1800" dirty="0">
                <a:effectLst/>
                <a:latin typeface="Calibri" panose="020F0502020204030204" pitchFamily="34" charset="0"/>
                <a:ea typeface="Calibri" panose="020F0502020204030204" pitchFamily="34" charset="0"/>
              </a:rPr>
              <a:t>  – il Progetto ELISA nasce grazie a una collaborazione tra il Ministero dell’Istruzione – Direzione generale per lo studente - e il Dipartimento di Formazione, Lingue, Intercultura, Letterature e Psicologia dell’Università̀ di Firenze. La piattaforma dota le scuole e i docenti di </a:t>
            </a:r>
            <a:r>
              <a:rPr lang="it-IT" sz="1800" u="sng" dirty="0">
                <a:effectLst/>
                <a:latin typeface="Calibri" panose="020F0502020204030204" pitchFamily="34" charset="0"/>
                <a:ea typeface="Calibri" panose="020F0502020204030204" pitchFamily="34" charset="0"/>
              </a:rPr>
              <a:t>strumenti per intervenire efficacemente sul tema del cyberbullismo e del bullismo</a:t>
            </a:r>
            <a:r>
              <a:rPr lang="it-IT" sz="1800" dirty="0">
                <a:effectLst/>
                <a:latin typeface="Calibri" panose="020F0502020204030204" pitchFamily="34" charset="0"/>
                <a:ea typeface="Calibri" panose="020F0502020204030204" pitchFamily="34" charset="0"/>
              </a:rPr>
              <a:t>.</a:t>
            </a:r>
            <a:endParaRPr lang="it-IT" dirty="0"/>
          </a:p>
        </p:txBody>
      </p:sp>
    </p:spTree>
    <p:extLst>
      <p:ext uri="{BB962C8B-B14F-4D97-AF65-F5344CB8AC3E}">
        <p14:creationId xmlns:p14="http://schemas.microsoft.com/office/powerpoint/2010/main" val="16352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67AAF-6E56-874A-845F-54BE2B781E79}"/>
              </a:ext>
            </a:extLst>
          </p:cNvPr>
          <p:cNvSpPr>
            <a:spLocks noGrp="1"/>
          </p:cNvSpPr>
          <p:nvPr>
            <p:ph type="title"/>
          </p:nvPr>
        </p:nvSpPr>
        <p:spPr>
          <a:xfrm>
            <a:off x="685332" y="206189"/>
            <a:ext cx="7773338" cy="1057836"/>
          </a:xfrm>
        </p:spPr>
        <p:txBody>
          <a:bodyPr/>
          <a:lstStyle/>
          <a:p>
            <a:r>
              <a:rPr lang="it-IT" b="1" cap="none" dirty="0">
                <a:ln w="0"/>
                <a:solidFill>
                  <a:schemeClr val="accent1"/>
                </a:solidFill>
                <a:effectLst>
                  <a:outerShdw blurRad="38100" dist="25400" dir="5400000" algn="ctr" rotWithShape="0">
                    <a:srgbClr val="6E747A">
                      <a:alpha val="43000"/>
                    </a:srgbClr>
                  </a:outerShdw>
                </a:effectLst>
              </a:rPr>
              <a:t>VISITING</a:t>
            </a:r>
            <a:endParaRPr lang="it-IT" b="1" dirty="0"/>
          </a:p>
        </p:txBody>
      </p:sp>
      <p:sp>
        <p:nvSpPr>
          <p:cNvPr id="3" name="Segnaposto contenuto 2">
            <a:extLst>
              <a:ext uri="{FF2B5EF4-FFF2-40B4-BE49-F238E27FC236}">
                <a16:creationId xmlns:a16="http://schemas.microsoft.com/office/drawing/2014/main" id="{D1ABC84C-5E7A-224A-B4D6-4810D981EF97}"/>
              </a:ext>
            </a:extLst>
          </p:cNvPr>
          <p:cNvSpPr>
            <a:spLocks noGrp="1"/>
          </p:cNvSpPr>
          <p:nvPr>
            <p:ph idx="1"/>
          </p:nvPr>
        </p:nvSpPr>
        <p:spPr>
          <a:xfrm>
            <a:off x="685331" y="1264024"/>
            <a:ext cx="7773339" cy="5387788"/>
          </a:xfrm>
        </p:spPr>
        <p:txBody>
          <a:bodyPr>
            <a:normAutofit fontScale="62500" lnSpcReduction="20000"/>
          </a:bodyPr>
          <a:lstStyle/>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Come </a:t>
            </a:r>
            <a:r>
              <a:rPr lang="it-IT"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attività sostitutiva dei laboratori  </a:t>
            </a:r>
            <a:r>
              <a:rPr lang="it-IT" sz="2200" dirty="0">
                <a:effectLst/>
                <a:latin typeface="Calibri" panose="020F0502020204030204" pitchFamily="34" charset="0"/>
                <a:ea typeface="Calibri" panose="020F0502020204030204" pitchFamily="34" charset="0"/>
                <a:cs typeface="Times New Roman" panose="02020603050405020304" pitchFamily="18" charset="0"/>
              </a:rPr>
              <a:t>è prevista la partecipazione di un contingente ridotto di docenti (su domanda) e di scuole caratterizzate da un contesto professionale operativo innovativo.</a:t>
            </a:r>
            <a:r>
              <a:rPr lang="it-IT" sz="2200" dirty="0">
                <a:effectLst/>
              </a:rPr>
              <a:t> </a:t>
            </a: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Numero docenti neoassunti per la visita in </a:t>
            </a:r>
            <a:r>
              <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scuole innovative </a:t>
            </a:r>
            <a:r>
              <a:rPr lang="it-IT" sz="22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a:t>
            </a:r>
            <a:r>
              <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2022-23 per la Toscana</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2200" dirty="0">
                <a:effectLst/>
                <a:latin typeface="Calibri" panose="020F0502020204030204" pitchFamily="34" charset="0"/>
                <a:ea typeface="Calibri" panose="020F0502020204030204" pitchFamily="34" charset="0"/>
                <a:cs typeface="Times New Roman" panose="02020603050405020304" pitchFamily="18" charset="0"/>
              </a:rPr>
              <a:t>2170 a livello nazionale;</a:t>
            </a:r>
          </a:p>
          <a:p>
            <a:r>
              <a:rPr lang="it-IT" sz="2200" dirty="0">
                <a:effectLst/>
                <a:latin typeface="Calibri" panose="020F0502020204030204" pitchFamily="34" charset="0"/>
                <a:ea typeface="Calibri" panose="020F0502020204030204" pitchFamily="34" charset="0"/>
                <a:cs typeface="Times New Roman" panose="02020603050405020304" pitchFamily="18" charset="0"/>
              </a:rPr>
              <a:t>187 per la regione toscana; </a:t>
            </a:r>
          </a:p>
          <a:p>
            <a:r>
              <a:rPr lang="it-IT"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 docent</a:t>
            </a:r>
            <a:r>
              <a:rPr lang="it-IT"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 per l’ambito 18</a:t>
            </a:r>
            <a:endParaRPr lang="it-IT" sz="2200" b="1" dirty="0">
              <a:solidFill>
                <a:srgbClr val="0070C0"/>
              </a:solidFill>
              <a:effectLst/>
            </a:endParaRPr>
          </a:p>
          <a:p>
            <a:pPr marL="0" indent="0">
              <a:buNone/>
            </a:pPr>
            <a:r>
              <a:rPr lang="it-IT" sz="2200" dirty="0"/>
              <a:t>visite in presenza di singoli docenti neoassunti o di piccoli gruppi, a scuole accoglienti che si caratterizzano per una consolidata vocazione all’innovazione organizzativa e didattica. Per l’ambito 18 la scuola innovativa è il Liceo Carducci.</a:t>
            </a: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Le visite, per il loro carattere esperienziale di immersione nel quotidiano, dovranno essere capaci di suscitare motivazione, interesse, desiderio di impegnarsi in azioni di ricerca e di miglioramento e sono finalizzate a favorire il confronto, il dialogo e il reciproco arricchimento.</a:t>
            </a:r>
            <a:r>
              <a:rPr lang="it-IT" sz="2200" dirty="0">
                <a:effectLst/>
              </a:rPr>
              <a:t> </a:t>
            </a:r>
          </a:p>
          <a:p>
            <a:pPr marL="0" indent="0">
              <a:buNone/>
            </a:pPr>
            <a:r>
              <a:rPr lang="it-IT" sz="2200" dirty="0"/>
              <a:t>durata massima di due giornate di “full immersion” nelle scuole accoglienti, pari a massimo 6 ore per ognuna delle due giornate.</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L’attività è considerata sostitutiva del monte-ore dedicato ai laboratori formativi</a:t>
            </a:r>
            <a:r>
              <a:rPr lang="it-IT" sz="2200" dirty="0"/>
              <a:t> </a:t>
            </a:r>
          </a:p>
          <a:p>
            <a:endParaRPr lang="it-IT" dirty="0"/>
          </a:p>
          <a:p>
            <a:endParaRPr lang="it-IT" dirty="0"/>
          </a:p>
        </p:txBody>
      </p:sp>
    </p:spTree>
    <p:extLst>
      <p:ext uri="{BB962C8B-B14F-4D97-AF65-F5344CB8AC3E}">
        <p14:creationId xmlns:p14="http://schemas.microsoft.com/office/powerpoint/2010/main" val="4914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B1F8-02E4-7FFD-0091-B83FCEA546DC}"/>
              </a:ext>
            </a:extLst>
          </p:cNvPr>
          <p:cNvSpPr>
            <a:spLocks noGrp="1"/>
          </p:cNvSpPr>
          <p:nvPr>
            <p:ph type="title"/>
          </p:nvPr>
        </p:nvSpPr>
        <p:spPr>
          <a:xfrm>
            <a:off x="807299" y="624110"/>
            <a:ext cx="7727102" cy="1280890"/>
          </a:xfrm>
        </p:spPr>
        <p:txBody>
          <a:bodyPr/>
          <a:lstStyle/>
          <a:p>
            <a:r>
              <a:rPr lang="it-IT" b="1" dirty="0">
                <a:solidFill>
                  <a:srgbClr val="0070C0"/>
                </a:solidFill>
              </a:rPr>
              <a:t>SCHEDA OSSERVAZIONE VISITING</a:t>
            </a:r>
          </a:p>
        </p:txBody>
      </p:sp>
      <p:sp>
        <p:nvSpPr>
          <p:cNvPr id="3" name="Segnaposto contenuto 2">
            <a:extLst>
              <a:ext uri="{FF2B5EF4-FFF2-40B4-BE49-F238E27FC236}">
                <a16:creationId xmlns:a16="http://schemas.microsoft.com/office/drawing/2014/main" id="{DDCD2FE5-499B-42C9-89B7-FF6CD219CFA3}"/>
              </a:ext>
            </a:extLst>
          </p:cNvPr>
          <p:cNvSpPr>
            <a:spLocks noGrp="1"/>
          </p:cNvSpPr>
          <p:nvPr>
            <p:ph idx="1"/>
          </p:nvPr>
        </p:nvSpPr>
        <p:spPr>
          <a:xfrm>
            <a:off x="807298" y="2123090"/>
            <a:ext cx="6591985" cy="3777622"/>
          </a:xfrm>
        </p:spPr>
        <p:txBody>
          <a:bodyPr/>
          <a:lstStyle/>
          <a:p>
            <a:r>
              <a:rPr lang="it-IT" dirty="0"/>
              <a:t>PER DOCUMENTARE E CERTIFICARE L’AVVENUTA FORMAZIONE, I DOCENTI NEOASSUNTI CHE PARTECIPERANNO AL VISITING DOVRANNO CONSEGNARE A FINE FORMAZIONE LA </a:t>
            </a:r>
            <a:r>
              <a:rPr lang="it-IT" b="1" dirty="0">
                <a:solidFill>
                  <a:srgbClr val="0070C0"/>
                </a:solidFill>
              </a:rPr>
              <a:t>SCHEDA DI OSSERVAZIONE VISITING</a:t>
            </a:r>
            <a:r>
              <a:rPr lang="it-IT" dirty="0"/>
              <a:t> (MODELLO FORNITO DALLA SCUOLA POLO)</a:t>
            </a:r>
          </a:p>
        </p:txBody>
      </p:sp>
    </p:spTree>
    <p:extLst>
      <p:ext uri="{BB962C8B-B14F-4D97-AF65-F5344CB8AC3E}">
        <p14:creationId xmlns:p14="http://schemas.microsoft.com/office/powerpoint/2010/main" val="99949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EC1B9-14E7-8748-AC78-3ED1DF78EBF9}"/>
              </a:ext>
            </a:extLst>
          </p:cNvPr>
          <p:cNvSpPr>
            <a:spLocks noGrp="1"/>
          </p:cNvSpPr>
          <p:nvPr>
            <p:ph type="title"/>
          </p:nvPr>
        </p:nvSpPr>
        <p:spPr>
          <a:xfrm>
            <a:off x="475129" y="624110"/>
            <a:ext cx="8059271" cy="1280890"/>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CALENDARIO LABORATORI</a:t>
            </a:r>
          </a:p>
        </p:txBody>
      </p:sp>
      <p:sp>
        <p:nvSpPr>
          <p:cNvPr id="3" name="Segnaposto contenuto 2">
            <a:extLst>
              <a:ext uri="{FF2B5EF4-FFF2-40B4-BE49-F238E27FC236}">
                <a16:creationId xmlns:a16="http://schemas.microsoft.com/office/drawing/2014/main" id="{CF03168E-6B79-1E41-BF3E-7CBA47730D22}"/>
              </a:ext>
            </a:extLst>
          </p:cNvPr>
          <p:cNvSpPr>
            <a:spLocks noGrp="1"/>
          </p:cNvSpPr>
          <p:nvPr>
            <p:ph idx="1"/>
          </p:nvPr>
        </p:nvSpPr>
        <p:spPr>
          <a:xfrm>
            <a:off x="251012" y="2367094"/>
            <a:ext cx="8207658" cy="3424107"/>
          </a:xfrm>
        </p:spPr>
        <p:txBody>
          <a:bodyPr>
            <a:normAutofit/>
          </a:bodyPr>
          <a:lstStyle/>
          <a:p>
            <a:pPr marL="0" indent="0">
              <a:buNone/>
            </a:pPr>
            <a:r>
              <a:rPr lang="it-IT" sz="3600" dirty="0"/>
              <a:t>Il calendario verrà comunicato in seguito all’individuazione dei docenti formatori. Presumibilmente le date saranno collocate nella seconda metà di febbraio.</a:t>
            </a:r>
          </a:p>
        </p:txBody>
      </p:sp>
    </p:spTree>
    <p:extLst>
      <p:ext uri="{BB962C8B-B14F-4D97-AF65-F5344CB8AC3E}">
        <p14:creationId xmlns:p14="http://schemas.microsoft.com/office/powerpoint/2010/main" val="241751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EA15C-A9CB-A9C6-3FEA-2E420195E042}"/>
              </a:ext>
            </a:extLst>
          </p:cNvPr>
          <p:cNvSpPr>
            <a:spLocks noGrp="1"/>
          </p:cNvSpPr>
          <p:nvPr>
            <p:ph type="title"/>
          </p:nvPr>
        </p:nvSpPr>
        <p:spPr>
          <a:xfrm>
            <a:off x="394139" y="624109"/>
            <a:ext cx="8140262" cy="1425407"/>
          </a:xfrm>
        </p:spPr>
        <p:txBody>
          <a:bodyPr/>
          <a:lstStyle/>
          <a:p>
            <a:r>
              <a:rPr lang="it-IT" dirty="0"/>
              <a:t>PERCORSO DI FORMAZIONE E DI PROVA PERSONALE DOCENTE ED EDUCATIVO</a:t>
            </a:r>
          </a:p>
        </p:txBody>
      </p:sp>
      <p:sp>
        <p:nvSpPr>
          <p:cNvPr id="3" name="Segnaposto contenuto 2">
            <a:extLst>
              <a:ext uri="{FF2B5EF4-FFF2-40B4-BE49-F238E27FC236}">
                <a16:creationId xmlns:a16="http://schemas.microsoft.com/office/drawing/2014/main" id="{A641F257-A6F4-DA8E-2E38-96EF08FEF691}"/>
              </a:ext>
            </a:extLst>
          </p:cNvPr>
          <p:cNvSpPr>
            <a:spLocks noGrp="1"/>
          </p:cNvSpPr>
          <p:nvPr>
            <p:ph idx="1"/>
          </p:nvPr>
        </p:nvSpPr>
        <p:spPr>
          <a:xfrm>
            <a:off x="204953" y="2049517"/>
            <a:ext cx="8702564" cy="3988676"/>
          </a:xfrm>
        </p:spPr>
        <p:txBody>
          <a:bodyPr>
            <a:norm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Il Decreto del Ministro dell’Istruzione </a:t>
            </a:r>
          </a:p>
          <a:p>
            <a:pPr marL="0" indent="0" algn="ctr">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del 16 agosto 2022, n. 226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disciplina il percorso di formazione e di prova del personale docente ed educativo, nonché le modalità di svolgimento del test finale, le procedure e i criteri di valutazione del personale docente in periodo di prova. </a:t>
            </a: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La formazione comporta un impegno complessivo pari ad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50 ore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aggiuntive rispetto agli ordinari impegni di servizio e alla partecipazione alle attività di formazione di cui all’articolo 1, comma 124, della Legge 107/2015, e rivestono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carattere di obbligatorietà</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06042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68362"/>
          </a:xfrm>
        </p:spPr>
        <p:txBody>
          <a:bodyPr>
            <a:noAutofit/>
          </a:bodyPr>
          <a:lstStyle/>
          <a:p>
            <a:r>
              <a:rPr lang="it-IT" sz="4000" cap="none" dirty="0">
                <a:ln w="0"/>
                <a:solidFill>
                  <a:schemeClr val="accent1"/>
                </a:solidFill>
                <a:effectLst>
                  <a:outerShdw blurRad="38100" dist="25400" dir="5400000" algn="ctr" rotWithShape="0">
                    <a:srgbClr val="6E747A">
                      <a:alpha val="43000"/>
                    </a:srgbClr>
                  </a:outerShdw>
                </a:effectLst>
              </a:rPr>
              <a:t>FORMAZIONE IN PRESENZA</a:t>
            </a:r>
            <a:br>
              <a:rPr lang="it-IT" sz="4000" cap="none" dirty="0">
                <a:ln w="0"/>
                <a:solidFill>
                  <a:schemeClr val="accent1"/>
                </a:solidFill>
                <a:effectLst>
                  <a:outerShdw blurRad="38100" dist="25400" dir="5400000" algn="ctr" rotWithShape="0">
                    <a:srgbClr val="6E747A">
                      <a:alpha val="43000"/>
                    </a:srgbClr>
                  </a:outerShdw>
                </a:effectLst>
              </a:rPr>
            </a:br>
            <a:endParaRPr lang="it-IT" sz="40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201083" y="1068917"/>
            <a:ext cx="8350249" cy="5429250"/>
          </a:xfrm>
        </p:spPr>
        <p:txBody>
          <a:bodyPr>
            <a:normAutofit/>
          </a:bodyPr>
          <a:lstStyle/>
          <a:p>
            <a:pPr marL="0" indent="0" algn="ctr">
              <a:buNone/>
            </a:pPr>
            <a:r>
              <a:rPr lang="it-IT" sz="3200" b="1" dirty="0"/>
              <a:t>ASSENZE</a:t>
            </a:r>
            <a:endParaRPr lang="it-IT" sz="3200" dirty="0"/>
          </a:p>
          <a:p>
            <a:r>
              <a:rPr lang="it-IT" sz="2800" dirty="0"/>
              <a:t>La formazione ha carattere obbligatorio, per cui non sono ammesse assenze.</a:t>
            </a:r>
          </a:p>
          <a:p>
            <a:r>
              <a:rPr lang="it-IT" sz="2800" dirty="0"/>
              <a:t>LA SCUOLA POLO SI IMPEGNERÀ AD ATTIVARE MODALITÀ DI RECUPERO (ANCHE IN AMBITI DIVERSI) PURCHÉ IL DOCENTE NEOASSUNTO DIMOSTRI CHE L’ASSENZA SIA IMPUTABILE AD UNA SITUAZIONE IMPREVISTA E NON ATTRIBUIBILE ALLA SUA VOLONTÀ. </a:t>
            </a:r>
          </a:p>
          <a:p>
            <a:pPr marL="0" indent="0">
              <a:buNone/>
            </a:pPr>
            <a:endParaRPr lang="it-IT" b="1" dirty="0"/>
          </a:p>
          <a:p>
            <a:pPr marL="0" indent="0">
              <a:buNone/>
            </a:pPr>
            <a:endParaRPr lang="it-IT" sz="3600" dirty="0"/>
          </a:p>
          <a:p>
            <a:pPr marL="0" indent="0">
              <a:buNone/>
            </a:pPr>
            <a:endParaRPr lang="it-IT" dirty="0"/>
          </a:p>
          <a:p>
            <a:endParaRPr lang="it-IT" dirty="0"/>
          </a:p>
        </p:txBody>
      </p:sp>
    </p:spTree>
    <p:extLst>
      <p:ext uri="{BB962C8B-B14F-4D97-AF65-F5344CB8AC3E}">
        <p14:creationId xmlns:p14="http://schemas.microsoft.com/office/powerpoint/2010/main" val="25069406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A5C31-FDF3-F04D-92C2-195278330E1D}"/>
              </a:ext>
            </a:extLst>
          </p:cNvPr>
          <p:cNvSpPr>
            <a:spLocks noGrp="1"/>
          </p:cNvSpPr>
          <p:nvPr>
            <p:ph type="title"/>
          </p:nvPr>
        </p:nvSpPr>
        <p:spPr>
          <a:xfrm>
            <a:off x="774823" y="331694"/>
            <a:ext cx="7998107" cy="6104965"/>
          </a:xfrm>
        </p:spPr>
        <p:txBody>
          <a:bodyPr>
            <a:normAutofit fontScale="90000"/>
          </a:bodyPr>
          <a:lstStyle/>
          <a:p>
            <a:r>
              <a:rPr lang="it-IT" sz="2700" b="1"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PEER TO PEER (12 ore tot):</a:t>
            </a:r>
            <a:br>
              <a:rPr lang="it-IT" sz="20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r>
              <a:rPr lang="it-IT" sz="2000" dirty="0">
                <a:solidFill>
                  <a:schemeClr val="bg1">
                    <a:lumMod val="65000"/>
                  </a:schemeClr>
                </a:solidFill>
              </a:rPr>
              <a:t>DM 226 del 16-08-22- Articolo 9</a:t>
            </a:r>
            <a:br>
              <a:rPr lang="it-IT" sz="2000" dirty="0">
                <a:solidFill>
                  <a:schemeClr val="bg1">
                    <a:lumMod val="65000"/>
                  </a:schemeClr>
                </a:solidFill>
              </a:rPr>
            </a:br>
            <a:r>
              <a:rPr lang="it-IT" sz="1800" dirty="0"/>
              <a:t>L’attività di osservazione in classe, svolta dal docente in periodo di prova e dal tutor, è finalizzata al </a:t>
            </a:r>
            <a:r>
              <a:rPr lang="it-IT" sz="1800" b="1" dirty="0"/>
              <a:t>miglioramento delle pratiche didattiche, alla riflessione condivisa sugli aspetti salienti dell’azione di insegnamento</a:t>
            </a:r>
            <a:r>
              <a:rPr lang="it-IT" sz="1800" dirty="0"/>
              <a:t>. </a:t>
            </a:r>
            <a:br>
              <a:rPr lang="it-IT" sz="1800" dirty="0"/>
            </a:br>
            <a:r>
              <a:rPr lang="it-IT" sz="1800" dirty="0"/>
              <a:t>L’osservazione è focalizzata sulle </a:t>
            </a:r>
            <a:r>
              <a:rPr lang="it-IT" sz="1800" b="1" dirty="0" err="1"/>
              <a:t>modaliTà</a:t>
            </a:r>
            <a:r>
              <a:rPr lang="it-IT" sz="1800" b="1" dirty="0"/>
              <a:t> ̀ di conduzione </a:t>
            </a:r>
            <a:r>
              <a:rPr lang="it-IT" sz="1800" dirty="0"/>
              <a:t>delle Attività e delle lezioni, sul sostegno alle </a:t>
            </a:r>
            <a:r>
              <a:rPr lang="it-IT" sz="1800" b="1" dirty="0"/>
              <a:t>motivazioni degli alunni</a:t>
            </a:r>
            <a:r>
              <a:rPr lang="it-IT" sz="1800" dirty="0"/>
              <a:t>, sulla costruzione di </a:t>
            </a:r>
            <a:r>
              <a:rPr lang="it-IT" sz="1800" b="1" dirty="0"/>
              <a:t>ambienti di apprendimento positivi e motivanti,</a:t>
            </a:r>
            <a:r>
              <a:rPr lang="it-IT" sz="1800" dirty="0"/>
              <a:t> sulle modalità di </a:t>
            </a:r>
            <a:r>
              <a:rPr lang="it-IT" sz="1800" b="1" dirty="0"/>
              <a:t>verifica formativa degli apprendimenti</a:t>
            </a:r>
            <a:r>
              <a:rPr lang="it-IT" sz="1800" dirty="0"/>
              <a:t>. </a:t>
            </a:r>
            <a:br>
              <a:rPr lang="it-IT" sz="1800" dirty="0"/>
            </a:br>
            <a:r>
              <a:rPr lang="it-IT" sz="1800" dirty="0"/>
              <a:t>Le sequenze di osservazione sono oggetto di progettazione preventiva e di successivo confronto e rielaborazione con il docente tutor e sono oggetto di </a:t>
            </a:r>
            <a:r>
              <a:rPr lang="it-IT" sz="1800" b="1" dirty="0">
                <a:solidFill>
                  <a:srgbClr val="FF0000"/>
                </a:solidFill>
              </a:rPr>
              <a:t>specifica relazione del docente in periodo di prova (registro peer to peer)</a:t>
            </a:r>
            <a:r>
              <a:rPr lang="it-IT" sz="1800" dirty="0"/>
              <a:t>. </a:t>
            </a:r>
            <a:br>
              <a:rPr lang="it-IT" sz="1800" dirty="0"/>
            </a:br>
            <a:r>
              <a:rPr lang="it-IT" sz="1800" dirty="0"/>
              <a:t>ALLE </a:t>
            </a:r>
            <a:r>
              <a:rPr lang="it-IT" sz="1800" dirty="0" err="1"/>
              <a:t>ATTIVITà</a:t>
            </a:r>
            <a:r>
              <a:rPr lang="it-IT" sz="1800" dirty="0"/>
              <a:t>̀ di osservazione sono dedicate almeno 12 ore. </a:t>
            </a:r>
            <a:br>
              <a:rPr lang="it-IT" sz="1800" dirty="0"/>
            </a:br>
            <a:r>
              <a:rPr lang="it-IT" sz="1800" dirty="0"/>
              <a:t>In relazione al patto di sviluppo professionale (</a:t>
            </a:r>
            <a:r>
              <a:rPr lang="it-IT" sz="1800" dirty="0" err="1"/>
              <a:t>arT</a:t>
            </a:r>
            <a:r>
              <a:rPr lang="it-IT" sz="1800" dirty="0"/>
              <a:t> 5 DM 226), possono essere programmati, a cura del </a:t>
            </a:r>
            <a:r>
              <a:rPr lang="it-IT" sz="1800" b="1" dirty="0"/>
              <a:t>dirigente scolastico</a:t>
            </a:r>
            <a:r>
              <a:rPr lang="it-IT" sz="1800" dirty="0"/>
              <a:t>, </a:t>
            </a:r>
            <a:r>
              <a:rPr lang="it-IT" sz="1800" b="1" dirty="0"/>
              <a:t>ulteriori momenti di osservazione in classe </a:t>
            </a:r>
            <a:r>
              <a:rPr lang="it-IT" sz="1800" dirty="0"/>
              <a:t>con il docente tutor o con altri docenti. </a:t>
            </a:r>
            <a:br>
              <a:rPr lang="it-IT" sz="1800" dirty="0"/>
            </a:br>
            <a:br>
              <a:rPr lang="it-IT" sz="1800" b="1" dirty="0">
                <a:latin typeface="Calibri" panose="020F0502020204030204" pitchFamily="34" charset="0"/>
                <a:cs typeface="Calibri" panose="020F0502020204030204" pitchFamily="34" charset="0"/>
              </a:rPr>
            </a:br>
            <a:br>
              <a:rPr lang="it-IT" sz="1800" b="1"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LE ORE SI SVOLGERANNO A SCUOLA </a:t>
            </a:r>
            <a:r>
              <a:rPr lang="it-IT" sz="1800" cap="none" dirty="0">
                <a:latin typeface="Calibri" panose="020F0502020204030204" pitchFamily="34" charset="0"/>
                <a:cs typeface="Calibri" panose="020F0502020204030204" pitchFamily="34" charset="0"/>
              </a:rPr>
              <a:t>CON IL DOCENTE DI RIFERIMENTO INDIVIDUATO ALL’INTERNO DELLA SCUOLA DI SERVIZIO.</a:t>
            </a:r>
            <a:br>
              <a:rPr lang="it-IT" sz="1800" cap="none" dirty="0">
                <a:latin typeface="Calibri" panose="020F0502020204030204" pitchFamily="34" charset="0"/>
                <a:cs typeface="Calibri" panose="020F0502020204030204" pitchFamily="34" charset="0"/>
              </a:rPr>
            </a:br>
            <a:endParaRPr lang="it-IT"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3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834C8-4E8D-BA42-9251-2B79E6C4CA8C}"/>
              </a:ext>
            </a:extLst>
          </p:cNvPr>
          <p:cNvSpPr>
            <a:spLocks noGrp="1"/>
          </p:cNvSpPr>
          <p:nvPr>
            <p:ph type="title"/>
          </p:nvPr>
        </p:nvSpPr>
        <p:spPr>
          <a:xfrm>
            <a:off x="685332" y="157164"/>
            <a:ext cx="7773338" cy="1243011"/>
          </a:xfrm>
        </p:spPr>
        <p:txBody>
          <a:bodyPr>
            <a:normAutofit/>
          </a:bodyPr>
          <a:lstStyle/>
          <a:p>
            <a:r>
              <a:rPr lang="it-IT" sz="4800" cap="none" dirty="0">
                <a:ln w="0"/>
                <a:solidFill>
                  <a:schemeClr val="accent1"/>
                </a:solidFill>
                <a:effectLst>
                  <a:outerShdw blurRad="38100" dist="25400" dir="5400000" algn="ctr" rotWithShape="0">
                    <a:srgbClr val="6E747A">
                      <a:alpha val="43000"/>
                    </a:srgbClr>
                  </a:outerShdw>
                </a:effectLst>
              </a:rPr>
              <a:t>IL TUTOR</a:t>
            </a:r>
          </a:p>
        </p:txBody>
      </p:sp>
      <p:sp>
        <p:nvSpPr>
          <p:cNvPr id="3" name="CasellaDiTesto 2">
            <a:extLst>
              <a:ext uri="{FF2B5EF4-FFF2-40B4-BE49-F238E27FC236}">
                <a16:creationId xmlns:a16="http://schemas.microsoft.com/office/drawing/2014/main" id="{B370B909-3251-E343-BF3F-036A4583DFE1}"/>
              </a:ext>
            </a:extLst>
          </p:cNvPr>
          <p:cNvSpPr txBox="1"/>
          <p:nvPr/>
        </p:nvSpPr>
        <p:spPr>
          <a:xfrm>
            <a:off x="821800" y="1134319"/>
            <a:ext cx="7891511" cy="5324535"/>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L</a:t>
            </a:r>
            <a:r>
              <a:rPr lang="it-IT" sz="2000" dirty="0"/>
              <a:t>A SUA INDIVIDUAZIONE SPETTA AL DIRIGENTE SCOLASTICO ATTRAVERSO UN OPPORTUNO COINVOLGIMENTO DEL COLLEGIO DEI DOCENTI. </a:t>
            </a:r>
            <a:br>
              <a:rPr lang="it-IT" sz="2000" dirty="0"/>
            </a:br>
            <a:br>
              <a:rPr lang="it-IT" sz="2000" dirty="0">
                <a:latin typeface="Calibri" panose="020F0502020204030204" pitchFamily="34" charset="0"/>
                <a:cs typeface="Calibri" panose="020F0502020204030204" pitchFamily="34" charset="0"/>
              </a:rPr>
            </a:br>
            <a:r>
              <a:rPr lang="it-IT" sz="2000" dirty="0"/>
              <a:t>AD OGNI DOCENTE IN PERIODO DI PROVA È ASSEGNATO UN TUTOR DI RIFERIMENTO, </a:t>
            </a:r>
            <a:r>
              <a:rPr lang="it-IT" sz="2000" dirty="0">
                <a:latin typeface="Calibri" panose="020F0502020204030204" pitchFamily="34" charset="0"/>
                <a:cs typeface="Calibri" panose="020F0502020204030204" pitchFamily="34" charset="0"/>
              </a:rPr>
              <a:t>DOCENTE DI RUOLO, CON SUPERAMENTO DELL’ANNO DI PROVA, </a:t>
            </a:r>
            <a:r>
              <a:rPr lang="it-IT" sz="2000" dirty="0"/>
              <a:t>PREFERIBILMENTE DELLA STESSA DISCIPLINA, AREA DISCIPLINARE O TIPOLOGIA DI CATTEDRA ED OPERANTE NELLO STESSO PLESSO.</a:t>
            </a:r>
            <a:br>
              <a:rPr lang="it-IT" sz="2000" dirty="0"/>
            </a:br>
            <a:r>
              <a:rPr lang="it-IT" sz="2000" dirty="0"/>
              <a:t>IN OGNI MODO IL RAPPORTO NON POTRÀ SUPERARE LA QUOTA DI TRE DOCENTI AFFIDATI AL MEDESIMO TUTOR. </a:t>
            </a:r>
            <a:r>
              <a:rPr lang="it-IT" sz="2000" dirty="0">
                <a:latin typeface="Calibri" panose="020F0502020204030204" pitchFamily="34" charset="0"/>
                <a:cs typeface="Calibri" panose="020F0502020204030204" pitchFamily="34" charset="0"/>
              </a:rPr>
              <a:t> È INFATTI FORTEMENTE CONSIGLIATO UN RAPPORTO INDIVIDUALE.</a:t>
            </a:r>
            <a:br>
              <a:rPr lang="it-IT" sz="2000" dirty="0">
                <a:latin typeface="Calibri" panose="020F0502020204030204" pitchFamily="34" charset="0"/>
                <a:cs typeface="Calibri" panose="020F0502020204030204" pitchFamily="34" charset="0"/>
              </a:rPr>
            </a:br>
            <a:br>
              <a:rPr lang="it-IT" sz="2000" dirty="0">
                <a:latin typeface="Calibri" panose="020F0502020204030204" pitchFamily="34" charset="0"/>
                <a:cs typeface="Calibri" panose="020F0502020204030204" pitchFamily="34" charset="0"/>
              </a:rPr>
            </a:br>
            <a:r>
              <a:rPr lang="it-IT" sz="2000" dirty="0">
                <a:latin typeface="Calibri" panose="020F0502020204030204" pitchFamily="34" charset="0"/>
                <a:cs typeface="Calibri" panose="020F0502020204030204" pitchFamily="34" charset="0"/>
              </a:rPr>
              <a:t>SE NELL’ISTITUZIONE SCOLASTICA NON FOSSERO PRESENTI INSEGNANTI CON QUESTE CARATTERISTICHE, SI CONSIGLIA L’AZIONE DIRETTA DEL DS COME TUTOR. </a:t>
            </a:r>
            <a:br>
              <a:rPr lang="it-IT" sz="2000" dirty="0">
                <a:latin typeface="Calibri" panose="020F0502020204030204" pitchFamily="34" charset="0"/>
                <a:cs typeface="Calibri" panose="020F0502020204030204" pitchFamily="34" charset="0"/>
              </a:rPr>
            </a:br>
            <a:br>
              <a:rPr lang="it-IT" sz="2000" dirty="0">
                <a:latin typeface="Calibri" panose="020F0502020204030204" pitchFamily="34" charset="0"/>
                <a:cs typeface="Calibri" panose="020F0502020204030204" pitchFamily="34" charset="0"/>
              </a:rPr>
            </a:br>
            <a:endParaRPr lang="it-IT" sz="2000" dirty="0"/>
          </a:p>
        </p:txBody>
      </p:sp>
    </p:spTree>
    <p:extLst>
      <p:ext uri="{BB962C8B-B14F-4D97-AF65-F5344CB8AC3E}">
        <p14:creationId xmlns:p14="http://schemas.microsoft.com/office/powerpoint/2010/main" val="25332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B464B-DD97-804F-899E-AC0B8B9FCD4B}"/>
              </a:ext>
            </a:extLst>
          </p:cNvPr>
          <p:cNvSpPr>
            <a:spLocks noGrp="1"/>
          </p:cNvSpPr>
          <p:nvPr>
            <p:ph type="title"/>
          </p:nvPr>
        </p:nvSpPr>
        <p:spPr/>
        <p:txBody>
          <a:bodyPr>
            <a:normAutofit/>
          </a:bodyPr>
          <a:lstStyle/>
          <a:p>
            <a:r>
              <a:rPr lang="it-IT" sz="4400" cap="none" dirty="0">
                <a:ln w="0"/>
                <a:solidFill>
                  <a:schemeClr val="accent1"/>
                </a:solidFill>
                <a:effectLst>
                  <a:outerShdw blurRad="38100" dist="25400" dir="5400000" algn="ctr" rotWithShape="0">
                    <a:srgbClr val="6E747A">
                      <a:alpha val="43000"/>
                    </a:srgbClr>
                  </a:outerShdw>
                </a:effectLst>
              </a:rPr>
              <a:t>L’OSSERVAZIONE DEL DS</a:t>
            </a:r>
          </a:p>
        </p:txBody>
      </p:sp>
      <p:sp>
        <p:nvSpPr>
          <p:cNvPr id="3" name="Rettangolo 2">
            <a:extLst>
              <a:ext uri="{FF2B5EF4-FFF2-40B4-BE49-F238E27FC236}">
                <a16:creationId xmlns:a16="http://schemas.microsoft.com/office/drawing/2014/main" id="{DA0F60FC-8894-D344-A4CE-E8B1A9A234D3}"/>
              </a:ext>
            </a:extLst>
          </p:cNvPr>
          <p:cNvSpPr/>
          <p:nvPr/>
        </p:nvSpPr>
        <p:spPr>
          <a:xfrm>
            <a:off x="685330" y="1752624"/>
            <a:ext cx="7773338" cy="3785652"/>
          </a:xfrm>
          <a:prstGeom prst="rect">
            <a:avLst/>
          </a:prstGeom>
        </p:spPr>
        <p:txBody>
          <a:bodyPr wrap="square">
            <a:spAutoFit/>
          </a:bodyPr>
          <a:lstStyle/>
          <a:p>
            <a:r>
              <a:rPr lang="it-IT" sz="2000" dirty="0">
                <a:latin typeface="+mj-lt"/>
              </a:rPr>
              <a:t>SI SEGNALA IL </a:t>
            </a:r>
            <a:r>
              <a:rPr lang="it-IT" sz="2000" b="1" dirty="0">
                <a:latin typeface="+mj-lt"/>
              </a:rPr>
              <a:t>COMPITO EDUCATIVO E DI ORIENTAMENTO</a:t>
            </a:r>
            <a:r>
              <a:rPr lang="it-IT" sz="2000" dirty="0">
                <a:latin typeface="+mj-lt"/>
              </a:rPr>
              <a:t>, OLTRE CHE DI GARANZIA GIURIDICA, AFFIDATO AL DIRIGENTE SCOLASTICO, IN QUANTO LA NORMA GLI ASSEGNA LA </a:t>
            </a:r>
            <a:r>
              <a:rPr lang="it-IT" sz="2000" b="1" dirty="0">
                <a:latin typeface="+mj-lt"/>
              </a:rPr>
              <a:t>FUNZIONE DI VERIFICA E APPREZZAMENTO DELLA PROFESSIONALITÀ DEI DOCENTI </a:t>
            </a:r>
            <a:r>
              <a:rPr lang="it-IT" sz="2000" dirty="0">
                <a:latin typeface="+mj-lt"/>
              </a:rPr>
              <a:t>CHE ASPIRANO ALLA CONFERMA IN RUOLO. </a:t>
            </a:r>
          </a:p>
          <a:p>
            <a:endParaRPr lang="it-IT" sz="2000" dirty="0">
              <a:latin typeface="+mj-lt"/>
            </a:endParaRPr>
          </a:p>
          <a:p>
            <a:r>
              <a:rPr lang="it-IT" sz="2000" dirty="0">
                <a:latin typeface="+mj-lt"/>
              </a:rPr>
              <a:t>A TAL FINE SI RICONFERMA L’IMPEGNO DEL DIRIGENTE SCOLASTICO NELL’</a:t>
            </a:r>
            <a:r>
              <a:rPr lang="it-IT" sz="2000" b="1" dirty="0">
                <a:latin typeface="+mj-lt"/>
              </a:rPr>
              <a:t>OSSERVAZIONE</a:t>
            </a:r>
            <a:r>
              <a:rPr lang="it-IT" sz="2000" dirty="0">
                <a:latin typeface="+mj-lt"/>
              </a:rPr>
              <a:t> E NELLA </a:t>
            </a:r>
            <a:r>
              <a:rPr lang="it-IT" sz="2000" b="1" dirty="0">
                <a:latin typeface="+mj-lt"/>
              </a:rPr>
              <a:t>VISITA ALLE CLASSI</a:t>
            </a:r>
            <a:r>
              <a:rPr lang="it-IT" sz="2000" dirty="0">
                <a:latin typeface="+mj-lt"/>
              </a:rPr>
              <a:t> IN CUI I DOCENTI NEOASSUNTI PRESTANO SERVIZIO. </a:t>
            </a:r>
          </a:p>
          <a:p>
            <a:endParaRPr lang="it-IT" sz="2000" dirty="0">
              <a:latin typeface="+mj-lt"/>
            </a:endParaRPr>
          </a:p>
          <a:p>
            <a:r>
              <a:rPr lang="it-IT" sz="2000" dirty="0">
                <a:latin typeface="+mj-lt"/>
              </a:rPr>
              <a:t>ANALOGAMENTE SI RACCOMANDA UN CONTATTO FREQUENTE TRA IL DIRIGENTE SCOLASTICO E I TUTOR. </a:t>
            </a:r>
          </a:p>
        </p:txBody>
      </p:sp>
    </p:spTree>
    <p:extLst>
      <p:ext uri="{BB962C8B-B14F-4D97-AF65-F5344CB8AC3E}">
        <p14:creationId xmlns:p14="http://schemas.microsoft.com/office/powerpoint/2010/main" val="227905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none" dirty="0">
                <a:ln w="0"/>
                <a:solidFill>
                  <a:schemeClr val="accent1"/>
                </a:solidFill>
                <a:effectLst>
                  <a:outerShdw blurRad="38100" dist="25400" dir="5400000" algn="ctr" rotWithShape="0">
                    <a:srgbClr val="6E747A">
                      <a:alpha val="43000"/>
                    </a:srgbClr>
                  </a:outerShdw>
                </a:effectLst>
              </a:rPr>
              <a:t>ARTICOLAZIONE ATTIVITA’ PEER TO PEER</a:t>
            </a:r>
          </a:p>
        </p:txBody>
      </p:sp>
      <p:graphicFrame>
        <p:nvGraphicFramePr>
          <p:cNvPr id="4" name="Oggetto 3"/>
          <p:cNvGraphicFramePr>
            <a:graphicFrameLocks noChangeAspect="1"/>
          </p:cNvGraphicFramePr>
          <p:nvPr>
            <p:extLst>
              <p:ext uri="{D42A27DB-BD31-4B8C-83A1-F6EECF244321}">
                <p14:modId xmlns:p14="http://schemas.microsoft.com/office/powerpoint/2010/main" val="2945279700"/>
              </p:ext>
            </p:extLst>
          </p:nvPr>
        </p:nvGraphicFramePr>
        <p:xfrm>
          <a:off x="473985" y="1648218"/>
          <a:ext cx="8207962" cy="3485573"/>
        </p:xfrm>
        <a:graphic>
          <a:graphicData uri="http://schemas.openxmlformats.org/presentationml/2006/ole">
            <mc:AlternateContent xmlns:mc="http://schemas.openxmlformats.org/markup-compatibility/2006">
              <mc:Choice xmlns:v="urn:schemas-microsoft-com:vml" Requires="v">
                <p:oleObj name="Documento" r:id="rId2" imgW="6489700" imgH="2755900" progId="Word.Document.12">
                  <p:link updateAutomatic="1"/>
                </p:oleObj>
              </mc:Choice>
              <mc:Fallback>
                <p:oleObj name="Documento" r:id="rId2" imgW="6489700" imgH="2755900" progId="Word.Document.12">
                  <p:link updateAutomatic="1"/>
                  <p:pic>
                    <p:nvPicPr>
                      <p:cNvPr id="0" name=""/>
                      <p:cNvPicPr/>
                      <p:nvPr/>
                    </p:nvPicPr>
                    <p:blipFill>
                      <a:blip r:embed="rId3"/>
                      <a:stretch>
                        <a:fillRect/>
                      </a:stretch>
                    </p:blipFill>
                    <p:spPr>
                      <a:xfrm>
                        <a:off x="473985" y="1648218"/>
                        <a:ext cx="8207962" cy="3485573"/>
                      </a:xfrm>
                      <a:prstGeom prst="rect">
                        <a:avLst/>
                      </a:prstGeom>
                    </p:spPr>
                  </p:pic>
                </p:oleObj>
              </mc:Fallback>
            </mc:AlternateContent>
          </a:graphicData>
        </a:graphic>
      </p:graphicFrame>
    </p:spTree>
    <p:extLst>
      <p:ext uri="{BB962C8B-B14F-4D97-AF65-F5344CB8AC3E}">
        <p14:creationId xmlns:p14="http://schemas.microsoft.com/office/powerpoint/2010/main" val="1913584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1" y="679390"/>
            <a:ext cx="8519583" cy="868362"/>
          </a:xfrm>
        </p:spPr>
        <p:txBody>
          <a:bodyPr>
            <a:noAutofit/>
          </a:bodyPr>
          <a:lstStyle/>
          <a:p>
            <a:r>
              <a:rPr lang="it-IT" cap="none" dirty="0">
                <a:ln w="0"/>
                <a:solidFill>
                  <a:schemeClr val="accent1"/>
                </a:solidFill>
                <a:effectLst>
                  <a:outerShdw blurRad="38100" dist="25400" dir="5400000" algn="ctr" rotWithShape="0">
                    <a:srgbClr val="6E747A">
                      <a:alpha val="43000"/>
                    </a:srgbClr>
                  </a:outerShdw>
                </a:effectLst>
              </a:rPr>
              <a:t>Modulo per la registrazione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delle attività peer to peer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(REGISTRO PEER TO PEER)</a:t>
            </a:r>
            <a:br>
              <a:rPr lang="it-IT" cap="none" dirty="0">
                <a:ln w="0"/>
                <a:solidFill>
                  <a:schemeClr val="accent1"/>
                </a:solidFill>
                <a:effectLst>
                  <a:outerShdw blurRad="38100" dist="25400" dir="5400000" algn="ctr" rotWithShape="0">
                    <a:srgbClr val="6E747A">
                      <a:alpha val="43000"/>
                    </a:srgbClr>
                  </a:outerShdw>
                </a:effectLst>
              </a:rPr>
            </a:br>
            <a:endParaRPr lang="it-IT" dirty="0">
              <a:solidFill>
                <a:schemeClr val="bg2">
                  <a:lumMod val="75000"/>
                </a:schemeClr>
              </a:solidFill>
            </a:endParaRPr>
          </a:p>
        </p:txBody>
      </p:sp>
      <p:sp>
        <p:nvSpPr>
          <p:cNvPr id="4" name="Segnaposto contenuto 3"/>
          <p:cNvSpPr>
            <a:spLocks noGrp="1"/>
          </p:cNvSpPr>
          <p:nvPr>
            <p:ph idx="1"/>
          </p:nvPr>
        </p:nvSpPr>
        <p:spPr>
          <a:xfrm>
            <a:off x="444499" y="1547752"/>
            <a:ext cx="8032749" cy="5429250"/>
          </a:xfrm>
        </p:spPr>
        <p:txBody>
          <a:bodyPr>
            <a:normAutofit fontScale="70000" lnSpcReduction="20000"/>
          </a:bodyPr>
          <a:lstStyle/>
          <a:p>
            <a:pPr algn="just"/>
            <a:r>
              <a:rPr lang="it-IT" sz="2600" dirty="0"/>
              <a:t>Si tratta di un registro, ACCESSIBILE ATTRAVERSO UN MODULO ON LINE, dove verranno sinteticamente riportate le attività svolte di osservazione </a:t>
            </a:r>
            <a:r>
              <a:rPr lang="it-IT" sz="2600" dirty="0" err="1"/>
              <a:t>peer</a:t>
            </a:r>
            <a:r>
              <a:rPr lang="it-IT" sz="2600" dirty="0"/>
              <a:t> to </a:t>
            </a:r>
            <a:r>
              <a:rPr lang="it-IT" sz="2600" dirty="0" err="1"/>
              <a:t>peer</a:t>
            </a:r>
            <a:r>
              <a:rPr lang="it-IT" sz="2600" dirty="0"/>
              <a:t> e le ore ad esse dedicate. </a:t>
            </a:r>
          </a:p>
          <a:p>
            <a:pPr algn="just"/>
            <a:r>
              <a:rPr lang="it-IT" sz="2600" dirty="0"/>
              <a:t>Dovrà essere COMPILATO in ogni sua parte, PRIMA Dell'ultimo incontro in presenza (entro maggio), ACCEDENDOVI ATTRAVERSO UN LINK CHE VERRÀ INVIATO AI CORSISTI SUCCESSIVAMENTE,.</a:t>
            </a:r>
          </a:p>
          <a:p>
            <a:pPr algn="just"/>
            <a:r>
              <a:rPr lang="it-IT" sz="2600" dirty="0"/>
              <a:t>Si fa presente che questo registro ON LINE esula da tutte le documentazioni che verranno richieste e/o prodotte dalla scuola di appartenenza del neoassunto; si tratta INFATTI di un documento prodotto dalla scuola polo e da essa gestito. COMPILANDO LE VOCI PREVISTE NEL MODULO, IL DOCENTE NEOASSUNTO Dichiarerà ALLA SCUOLA POLO, LA QUALE dovrà produrre l’attestato di formazione, che le ore di peer to peer si sono svolte interamente e correttamente.</a:t>
            </a:r>
          </a:p>
          <a:p>
            <a:pPr algn="just"/>
            <a:r>
              <a:rPr lang="it-IT" sz="2600" dirty="0"/>
              <a:t>Acquisita la documentazione dell’attività peer to peer svolta, la scuola polo provvederà alla registrazione delle 12 ore DI FORMAZIONE PEER TO PEER sull’attestato finale. </a:t>
            </a:r>
          </a:p>
        </p:txBody>
      </p:sp>
    </p:spTree>
    <p:extLst>
      <p:ext uri="{BB962C8B-B14F-4D97-AF65-F5344CB8AC3E}">
        <p14:creationId xmlns:p14="http://schemas.microsoft.com/office/powerpoint/2010/main" val="25069406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7E4B9-CFFC-CF44-9BA3-F30AB37352A9}"/>
              </a:ext>
            </a:extLst>
          </p:cNvPr>
          <p:cNvSpPr>
            <a:spLocks noGrp="1"/>
          </p:cNvSpPr>
          <p:nvPr>
            <p:ph type="title"/>
          </p:nvPr>
        </p:nvSpPr>
        <p:spPr/>
        <p:txBody>
          <a:bodyPr>
            <a:normAutofit/>
          </a:bodyPr>
          <a:lstStyle/>
          <a:p>
            <a:r>
              <a:rPr lang="it-IT"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FORMAZIONE ON-LINE</a:t>
            </a:r>
            <a:b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br>
            <a:r>
              <a:rPr lang="it-IT"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PIATTAFORMA INDIRE </a:t>
            </a:r>
            <a: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(20 ORE TOT)</a:t>
            </a:r>
            <a:b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DM 226 del 16-08-22- Art. 10) </a:t>
            </a:r>
            <a:endParaRPr lang="it-IT" sz="2400" cap="none" dirty="0">
              <a:ln w="0"/>
              <a:solidFill>
                <a:schemeClr val="accent1"/>
              </a:solidFill>
              <a:effectLst>
                <a:outerShdw blurRad="38100" dist="25400" dir="5400000" algn="ctr" rotWithShape="0">
                  <a:srgbClr val="6E747A">
                    <a:alpha val="43000"/>
                  </a:srgbClr>
                </a:outerShdw>
              </a:effectLst>
            </a:endParaRPr>
          </a:p>
        </p:txBody>
      </p:sp>
      <p:sp>
        <p:nvSpPr>
          <p:cNvPr id="3" name="CasellaDiTesto 2">
            <a:extLst>
              <a:ext uri="{FF2B5EF4-FFF2-40B4-BE49-F238E27FC236}">
                <a16:creationId xmlns:a16="http://schemas.microsoft.com/office/drawing/2014/main" id="{15BD6EB5-0239-6B41-B1AB-88FD4DB82540}"/>
              </a:ext>
            </a:extLst>
          </p:cNvPr>
          <p:cNvSpPr txBox="1"/>
          <p:nvPr/>
        </p:nvSpPr>
        <p:spPr>
          <a:xfrm>
            <a:off x="902826" y="2099098"/>
            <a:ext cx="7555842" cy="4955203"/>
          </a:xfrm>
          <a:prstGeom prst="rect">
            <a:avLst/>
          </a:prstGeom>
          <a:noFill/>
        </p:spPr>
        <p:txBody>
          <a:bodyPr wrap="square" rtlCol="0">
            <a:spAutoFit/>
          </a:bodyPr>
          <a:lstStyle/>
          <a:p>
            <a:r>
              <a:rPr lang="it-IT" sz="2800" dirty="0">
                <a:latin typeface="Calibri" panose="020F0502020204030204" pitchFamily="34" charset="0"/>
                <a:cs typeface="Calibri" panose="020F0502020204030204" pitchFamily="34" charset="0"/>
              </a:rPr>
              <a:t>Piattaforma a supporto dei docenti neoassunti per tutto il periodo di formazione. </a:t>
            </a:r>
          </a:p>
          <a:p>
            <a:pPr lvl="0">
              <a:tabLst>
                <a:tab pos="457200" algn="l"/>
              </a:tabLst>
            </a:pPr>
            <a:r>
              <a:rPr lang="it-IT" sz="2800" dirty="0">
                <a:effectLst/>
                <a:latin typeface="Calibri" panose="020F0502020204030204" pitchFamily="34" charset="0"/>
                <a:ea typeface="Calibri" panose="020F0502020204030204" pitchFamily="34" charset="0"/>
                <a:cs typeface="Times New Roman" panose="02020603050405020304" pitchFamily="18" charset="0"/>
              </a:rPr>
              <a:t>La formazione </a:t>
            </a:r>
            <a:r>
              <a:rPr lang="it-IT" sz="2800" i="1" dirty="0">
                <a:effectLst/>
                <a:latin typeface="Calibri" panose="020F0502020204030204" pitchFamily="34" charset="0"/>
                <a:ea typeface="Calibri" panose="020F0502020204030204" pitchFamily="34" charset="0"/>
                <a:cs typeface="Times New Roman" panose="02020603050405020304" pitchFamily="18" charset="0"/>
              </a:rPr>
              <a:t>on-line </a:t>
            </a:r>
            <a:r>
              <a:rPr lang="it-IT" sz="2800" dirty="0">
                <a:effectLst/>
                <a:latin typeface="Calibri" panose="020F0502020204030204" pitchFamily="34" charset="0"/>
                <a:ea typeface="Calibri" panose="020F0502020204030204" pitchFamily="34" charset="0"/>
                <a:cs typeface="Times New Roman" panose="02020603050405020304" pitchFamily="18" charset="0"/>
              </a:rPr>
              <a:t>del docente in periodo di prova avrà la durata complessiva di </a:t>
            </a:r>
            <a:r>
              <a:rPr lang="it-IT" sz="2800" b="1" dirty="0">
                <a:effectLst/>
                <a:latin typeface="Calibri" panose="020F0502020204030204" pitchFamily="34" charset="0"/>
                <a:ea typeface="Calibri" panose="020F0502020204030204" pitchFamily="34" charset="0"/>
                <a:cs typeface="Times New Roman" panose="02020603050405020304" pitchFamily="18" charset="0"/>
              </a:rPr>
              <a:t>20 ore (forfettarie)</a:t>
            </a:r>
            <a:r>
              <a:rPr lang="it-IT" sz="2800" dirty="0">
                <a:effectLst/>
                <a:latin typeface="Calibri" panose="020F0502020204030204" pitchFamily="34" charset="0"/>
                <a:ea typeface="Calibri" panose="020F0502020204030204" pitchFamily="34" charset="0"/>
                <a:cs typeface="Times New Roman" panose="02020603050405020304" pitchFamily="18" charset="0"/>
              </a:rPr>
              <a:t>, e consisterà nello svolgimento di attività volte alla redazione di un portfolio che verrà presentato alla fine del percorso di formazione al Comitato di valutazione in sostituzione di ogni altra relazione.</a:t>
            </a:r>
            <a:br>
              <a:rPr lang="it-IT" sz="2800" dirty="0">
                <a:latin typeface="Calibri" panose="020F0502020204030204" pitchFamily="34" charset="0"/>
                <a:cs typeface="Calibri" panose="020F0502020204030204" pitchFamily="34" charset="0"/>
              </a:rPr>
            </a:br>
            <a:br>
              <a:rPr lang="it-IT" sz="3200" dirty="0">
                <a:latin typeface="Calibri" panose="020F0502020204030204" pitchFamily="34" charset="0"/>
                <a:cs typeface="Calibri" panose="020F0502020204030204" pitchFamily="34" charset="0"/>
              </a:rPr>
            </a:br>
            <a:endParaRPr lang="it-IT" sz="3200" dirty="0"/>
          </a:p>
        </p:txBody>
      </p:sp>
    </p:spTree>
    <p:extLst>
      <p:ext uri="{BB962C8B-B14F-4D97-AF65-F5344CB8AC3E}">
        <p14:creationId xmlns:p14="http://schemas.microsoft.com/office/powerpoint/2010/main" val="425380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42962"/>
          </a:xfrm>
        </p:spPr>
        <p:txBody>
          <a:bodyPr>
            <a:noAutofit/>
          </a:bodyPr>
          <a:lstStyle/>
          <a:p>
            <a:r>
              <a:rPr lang="it-IT" sz="4400" cap="none" dirty="0">
                <a:ln w="0"/>
                <a:solidFill>
                  <a:schemeClr val="accent1"/>
                </a:solidFill>
                <a:effectLst>
                  <a:outerShdw blurRad="38100" dist="25400" dir="5400000" algn="ctr" rotWithShape="0">
                    <a:srgbClr val="6E747A">
                      <a:alpha val="43000"/>
                    </a:srgbClr>
                  </a:outerShdw>
                </a:effectLst>
              </a:rPr>
              <a:t>PIATTAFORMA INDIRE</a:t>
            </a:r>
            <a:br>
              <a:rPr lang="it-IT" sz="4400" cap="none" dirty="0">
                <a:ln w="0"/>
                <a:solidFill>
                  <a:schemeClr val="accent1"/>
                </a:solidFill>
                <a:effectLst>
                  <a:outerShdw blurRad="38100" dist="25400" dir="5400000" algn="ctr" rotWithShape="0">
                    <a:srgbClr val="6E747A">
                      <a:alpha val="43000"/>
                    </a:srgbClr>
                  </a:outerShdw>
                </a:effectLst>
              </a:rPr>
            </a:br>
            <a:endParaRPr lang="it-IT" sz="44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1" y="901700"/>
            <a:ext cx="8551332" cy="5596467"/>
          </a:xfrm>
        </p:spPr>
        <p:txBody>
          <a:bodyPr>
            <a:normAutofit/>
          </a:bodyPr>
          <a:lstStyle/>
          <a:p>
            <a:pPr marL="0" indent="0" algn="ctr">
              <a:buNone/>
            </a:pPr>
            <a:r>
              <a:rPr lang="it-IT" b="1" dirty="0"/>
              <a:t>FORMAZIONE E PIATTAFORMA </a:t>
            </a:r>
          </a:p>
          <a:p>
            <a:pPr marL="0" indent="0" algn="ctr">
              <a:buNone/>
            </a:pPr>
            <a:r>
              <a:rPr lang="it-IT" sz="2200" dirty="0"/>
              <a:t>IL PROGETTO DI FORMAZIONE DEI DOCENTI NEOASSUNTI È </a:t>
            </a:r>
            <a:r>
              <a:rPr lang="it-IT" sz="2200" b="1" dirty="0"/>
              <a:t>DIRETTO DAL MIUR</a:t>
            </a:r>
          </a:p>
          <a:p>
            <a:pPr marL="0" indent="0" algn="just">
              <a:buNone/>
            </a:pPr>
            <a:r>
              <a:rPr lang="it-IT" sz="2200" b="1" dirty="0"/>
              <a:t>INDIRE COLLABORA</a:t>
            </a:r>
            <a:r>
              <a:rPr lang="it-IT" sz="2200" dirty="0"/>
              <a:t> AL PROGETTO E ALLA REALIZZAZIONE DELLA FASE DI </a:t>
            </a:r>
            <a:r>
              <a:rPr lang="it-IT" sz="2200" b="1" u="sng" dirty="0"/>
              <a:t>FORMAZIONE ONLINE</a:t>
            </a:r>
            <a:r>
              <a:rPr lang="it-IT" sz="2200" b="1" dirty="0"/>
              <a:t> </a:t>
            </a:r>
            <a:r>
              <a:rPr lang="it-IT" sz="2200" dirty="0"/>
              <a:t>ATTRAVERSO LA PIATTAFORMA </a:t>
            </a:r>
          </a:p>
          <a:p>
            <a:pPr marL="0" indent="0" algn="ctr">
              <a:buNone/>
            </a:pPr>
            <a:r>
              <a:rPr lang="it-IT" sz="2800" b="1" dirty="0">
                <a:solidFill>
                  <a:srgbClr val="935A0C"/>
                </a:solidFill>
              </a:rPr>
              <a:t>http://</a:t>
            </a:r>
            <a:r>
              <a:rPr lang="it-IT" sz="2800" b="1" dirty="0" err="1">
                <a:solidFill>
                  <a:srgbClr val="935A0C"/>
                </a:solidFill>
              </a:rPr>
              <a:t>neoassunti.indire.it</a:t>
            </a:r>
            <a:r>
              <a:rPr lang="it-IT" sz="2800" dirty="0">
                <a:solidFill>
                  <a:srgbClr val="935A0C"/>
                </a:solidFill>
              </a:rPr>
              <a:t> </a:t>
            </a:r>
          </a:p>
          <a:p>
            <a:pPr marL="0" indent="0" algn="just">
              <a:buNone/>
            </a:pPr>
            <a:r>
              <a:rPr lang="it-IT" sz="2200" dirty="0"/>
              <a:t>LA </a:t>
            </a:r>
            <a:r>
              <a:rPr lang="it-IT" sz="2200" b="1" dirty="0"/>
              <a:t>PIATTAFORMA DIGITALE</a:t>
            </a:r>
            <a:r>
              <a:rPr lang="it-IT" sz="2200" dirty="0"/>
              <a:t> È UNO STRUMENTO ONLINE CHE ACCOMPAGNA E SUPPORTA GLI INSEGNANTI CON UNA SERIE DI ATTIVITÀ GUIDATE DI ANALISI E DI RIFLESSIONE SUL LORO PERCORSO PROFESSIONALE DURANTE TUTTO IL PERIODO DI FORMAZIONE.</a:t>
            </a:r>
            <a:endParaRPr lang="it-IT" sz="2200" b="1" dirty="0"/>
          </a:p>
          <a:p>
            <a:endParaRPr lang="it-IT" sz="2200" dirty="0"/>
          </a:p>
          <a:p>
            <a:pPr marL="0" indent="0">
              <a:buNone/>
            </a:pPr>
            <a:endParaRPr lang="it-IT" sz="2800" dirty="0"/>
          </a:p>
          <a:p>
            <a:endParaRPr lang="it-IT" sz="2800" dirty="0"/>
          </a:p>
          <a:p>
            <a:pPr marL="0" indent="0">
              <a:buNone/>
            </a:pPr>
            <a:endParaRPr lang="it-IT" dirty="0"/>
          </a:p>
        </p:txBody>
      </p:sp>
    </p:spTree>
    <p:extLst>
      <p:ext uri="{BB962C8B-B14F-4D97-AF65-F5344CB8AC3E}">
        <p14:creationId xmlns:p14="http://schemas.microsoft.com/office/powerpoint/2010/main" val="142404046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12E45-E8B9-7944-8E1E-55AEFAD18A0C}"/>
              </a:ext>
            </a:extLst>
          </p:cNvPr>
          <p:cNvSpPr>
            <a:spLocks noGrp="1"/>
          </p:cNvSpPr>
          <p:nvPr>
            <p:ph type="title"/>
          </p:nvPr>
        </p:nvSpPr>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ATTIVITÀ ON LINE INDIRE</a:t>
            </a:r>
          </a:p>
        </p:txBody>
      </p:sp>
      <p:sp>
        <p:nvSpPr>
          <p:cNvPr id="3" name="CasellaDiTesto 2">
            <a:extLst>
              <a:ext uri="{FF2B5EF4-FFF2-40B4-BE49-F238E27FC236}">
                <a16:creationId xmlns:a16="http://schemas.microsoft.com/office/drawing/2014/main" id="{7E733ADC-64AA-B846-AB11-5CB8EFF6D6AB}"/>
              </a:ext>
            </a:extLst>
          </p:cNvPr>
          <p:cNvSpPr txBox="1"/>
          <p:nvPr/>
        </p:nvSpPr>
        <p:spPr>
          <a:xfrm>
            <a:off x="984379" y="1846397"/>
            <a:ext cx="7175241" cy="3539430"/>
          </a:xfrm>
          <a:prstGeom prst="rect">
            <a:avLst/>
          </a:prstGeom>
          <a:noFill/>
        </p:spPr>
        <p:txBody>
          <a:bodyPr wrap="square" rtlCol="0">
            <a:spAutoFit/>
          </a:bodyPr>
          <a:lstStyle/>
          <a:p>
            <a:r>
              <a:rPr lang="it-IT" sz="3200" dirty="0"/>
              <a:t>È STRETTAMENTE CONNESSA CON LA FORMAZIONE IN PRESENZA, PER CONSENTIRE DI DOCUMENTARE IL PERCORSO, DI RIFLETTERE SULLE COMPETENZE ACQUISITE E DARE UN “SENSO” COERENTE AL PERCORSO COMPLESSIVO. </a:t>
            </a:r>
          </a:p>
        </p:txBody>
      </p:sp>
    </p:spTree>
    <p:extLst>
      <p:ext uri="{BB962C8B-B14F-4D97-AF65-F5344CB8AC3E}">
        <p14:creationId xmlns:p14="http://schemas.microsoft.com/office/powerpoint/2010/main" val="200093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D18E9-E166-6F57-D23C-3851B7E39DC1}"/>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7A432E8E-5D32-0B60-5C05-1F9B9E752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06" y="618518"/>
            <a:ext cx="8767482" cy="4787200"/>
          </a:xfrm>
          <a:prstGeom prst="rect">
            <a:avLst/>
          </a:prstGeom>
        </p:spPr>
      </p:pic>
    </p:spTree>
    <p:extLst>
      <p:ext uri="{BB962C8B-B14F-4D97-AF65-F5344CB8AC3E}">
        <p14:creationId xmlns:p14="http://schemas.microsoft.com/office/powerpoint/2010/main" val="105579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0D9FC-3F61-1424-FA40-A3896FDE931E}"/>
              </a:ext>
            </a:extLst>
          </p:cNvPr>
          <p:cNvSpPr>
            <a:spLocks noGrp="1"/>
          </p:cNvSpPr>
          <p:nvPr>
            <p:ph type="title"/>
          </p:nvPr>
        </p:nvSpPr>
        <p:spPr>
          <a:xfrm>
            <a:off x="394139" y="624110"/>
            <a:ext cx="8140261" cy="1330814"/>
          </a:xfrm>
        </p:spPr>
        <p:txBody>
          <a:bodyPr/>
          <a:lstStyle/>
          <a:p>
            <a:r>
              <a:rPr lang="it-IT" dirty="0"/>
              <a:t>SCOPO DELL’INCONTRO DI OGGI</a:t>
            </a:r>
          </a:p>
        </p:txBody>
      </p:sp>
      <p:sp>
        <p:nvSpPr>
          <p:cNvPr id="3" name="Segnaposto contenuto 2">
            <a:extLst>
              <a:ext uri="{FF2B5EF4-FFF2-40B4-BE49-F238E27FC236}">
                <a16:creationId xmlns:a16="http://schemas.microsoft.com/office/drawing/2014/main" id="{9BEA0AC7-855E-40F7-5106-3F8323CD55B2}"/>
              </a:ext>
            </a:extLst>
          </p:cNvPr>
          <p:cNvSpPr>
            <a:spLocks noGrp="1"/>
          </p:cNvSpPr>
          <p:nvPr>
            <p:ph idx="1"/>
          </p:nvPr>
        </p:nvSpPr>
        <p:spPr>
          <a:xfrm>
            <a:off x="394139" y="2301766"/>
            <a:ext cx="8140262" cy="1718441"/>
          </a:xfrm>
        </p:spPr>
        <p:txBody>
          <a:bodyPr/>
          <a:lstStyle/>
          <a:p>
            <a:pPr marL="0" indent="0">
              <a:buNone/>
            </a:pPr>
            <a:r>
              <a:rPr lang="it-IT" sz="2400" dirty="0">
                <a:effectLst/>
                <a:latin typeface="Calibri" panose="020F0502020204030204" pitchFamily="34" charset="0"/>
                <a:ea typeface="Calibri" panose="020F0502020204030204" pitchFamily="34" charset="0"/>
                <a:cs typeface="Calibri" panose="020F0502020204030204" pitchFamily="34" charset="0"/>
              </a:rPr>
              <a:t>(Art. 7) illustrare le modalità generali del percorso di formazione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77758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804180"/>
            <a:ext cx="8519583" cy="868362"/>
          </a:xfrm>
        </p:spPr>
        <p:txBody>
          <a:bodyPr>
            <a:noAutofit/>
          </a:bodyPr>
          <a:lstStyle/>
          <a:p>
            <a:r>
              <a:rPr lang="it-IT" sz="4400" cap="none" dirty="0">
                <a:ln w="0"/>
                <a:solidFill>
                  <a:schemeClr val="accent1"/>
                </a:solidFill>
                <a:effectLst>
                  <a:outerShdw blurRad="38100" dist="25400" dir="5400000" algn="ctr" rotWithShape="0">
                    <a:srgbClr val="6E747A">
                      <a:alpha val="43000"/>
                    </a:srgbClr>
                  </a:outerShdw>
                </a:effectLst>
              </a:rPr>
              <a:t>PIATTAFORMA INDIRE</a:t>
            </a:r>
            <a:br>
              <a:rPr lang="it-IT" sz="4400" cap="none" dirty="0">
                <a:ln w="0"/>
                <a:solidFill>
                  <a:schemeClr val="accent1"/>
                </a:solidFill>
                <a:effectLst>
                  <a:outerShdw blurRad="38100" dist="25400" dir="5400000" algn="ctr" rotWithShape="0">
                    <a:srgbClr val="6E747A">
                      <a:alpha val="43000"/>
                    </a:srgbClr>
                  </a:outerShdw>
                </a:effectLst>
              </a:rPr>
            </a:br>
            <a:endParaRPr lang="it-IT" sz="44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520861" y="1371600"/>
            <a:ext cx="8030471" cy="5126567"/>
          </a:xfrm>
        </p:spPr>
        <p:txBody>
          <a:bodyPr>
            <a:normAutofit/>
          </a:bodyPr>
          <a:lstStyle/>
          <a:p>
            <a:pPr marL="0" indent="0" algn="ctr">
              <a:buNone/>
            </a:pPr>
            <a:r>
              <a:rPr lang="it-IT" sz="2400" b="1" dirty="0"/>
              <a:t>FORMAZIONE IN INDIRE</a:t>
            </a:r>
          </a:p>
          <a:p>
            <a:pPr marL="0" indent="0">
              <a:buNone/>
            </a:pPr>
            <a:r>
              <a:rPr lang="it-IT" sz="2200" dirty="0"/>
              <a:t>LE </a:t>
            </a:r>
            <a:r>
              <a:rPr lang="it-IT" sz="2200" b="1" dirty="0"/>
              <a:t>20 ORE </a:t>
            </a:r>
            <a:r>
              <a:rPr lang="it-IT" sz="2200" dirty="0"/>
              <a:t>STIMATE</a:t>
            </a:r>
            <a:r>
              <a:rPr lang="it-IT" sz="2200" b="1" dirty="0"/>
              <a:t> DI FORMAZIONE ONLINE </a:t>
            </a:r>
            <a:r>
              <a:rPr lang="it-IT" sz="2200" dirty="0"/>
              <a:t>SONO</a:t>
            </a:r>
            <a:r>
              <a:rPr lang="it-IT" sz="2200" b="1" dirty="0"/>
              <a:t> </a:t>
            </a:r>
            <a:r>
              <a:rPr lang="it-IT" sz="2200" dirty="0"/>
              <a:t>ARTICOLATE NELLE SEGUENTI FASI: </a:t>
            </a:r>
          </a:p>
          <a:p>
            <a:pPr lvl="0"/>
            <a:r>
              <a:rPr lang="it-IT" sz="2200" b="1" dirty="0"/>
              <a:t>BILANCIO INIZIALE DELLE COMPETENZE</a:t>
            </a:r>
            <a:r>
              <a:rPr lang="it-IT" sz="2200" dirty="0"/>
              <a:t>: 3 ORE</a:t>
            </a:r>
            <a:r>
              <a:rPr lang="it-IT" dirty="0"/>
              <a:t> (entro il secondo mese dalla presa di servizio)</a:t>
            </a:r>
            <a:r>
              <a:rPr lang="it-IT" sz="2400" dirty="0"/>
              <a:t> </a:t>
            </a:r>
            <a:endParaRPr lang="it-IT" sz="2200" dirty="0"/>
          </a:p>
          <a:p>
            <a:pPr lvl="0"/>
            <a:r>
              <a:rPr lang="it-IT" sz="2200" b="1" dirty="0"/>
              <a:t>FORMAZIONE ONLINE</a:t>
            </a:r>
            <a:r>
              <a:rPr lang="it-IT" sz="2200" dirty="0"/>
              <a:t>: 14 ORE </a:t>
            </a:r>
          </a:p>
          <a:p>
            <a:pPr lvl="0"/>
            <a:r>
              <a:rPr lang="it-IT" sz="2200" b="1" dirty="0"/>
              <a:t>BILANCIO FINALE DELLE COMPETENZE</a:t>
            </a:r>
            <a:r>
              <a:rPr lang="it-IT" sz="2200" dirty="0"/>
              <a:t>: 3 ORE </a:t>
            </a:r>
            <a:r>
              <a:rPr lang="it-IT" dirty="0"/>
              <a:t>(al termine del periodo di formazione)</a:t>
            </a:r>
            <a:r>
              <a:rPr lang="it-IT" sz="2400" dirty="0"/>
              <a:t> </a:t>
            </a:r>
            <a:endParaRPr lang="it-IT" sz="2200" dirty="0"/>
          </a:p>
          <a:p>
            <a:endParaRPr lang="it-IT" sz="2800" dirty="0"/>
          </a:p>
          <a:p>
            <a:pPr marL="0" indent="0">
              <a:buNone/>
            </a:pPr>
            <a:endParaRPr lang="it-IT" dirty="0"/>
          </a:p>
        </p:txBody>
      </p:sp>
    </p:spTree>
    <p:extLst>
      <p:ext uri="{BB962C8B-B14F-4D97-AF65-F5344CB8AC3E}">
        <p14:creationId xmlns:p14="http://schemas.microsoft.com/office/powerpoint/2010/main" val="3916649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EC71C2-E65A-0E49-9CC2-A363C2BBECC3}"/>
              </a:ext>
            </a:extLst>
          </p:cNvPr>
          <p:cNvSpPr>
            <a:spLocks noGrp="1"/>
          </p:cNvSpPr>
          <p:nvPr>
            <p:ph type="title"/>
          </p:nvPr>
        </p:nvSpPr>
        <p:spPr>
          <a:xfrm>
            <a:off x="545162" y="271040"/>
            <a:ext cx="7773338" cy="1596177"/>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BILANCIO DELLE COMPETENZE INIZIALE (3 ORE)</a:t>
            </a:r>
          </a:p>
        </p:txBody>
      </p:sp>
      <p:graphicFrame>
        <p:nvGraphicFramePr>
          <p:cNvPr id="4" name="Segnaposto contenuto 3">
            <a:extLst>
              <a:ext uri="{FF2B5EF4-FFF2-40B4-BE49-F238E27FC236}">
                <a16:creationId xmlns:a16="http://schemas.microsoft.com/office/drawing/2014/main" id="{11B06F39-2A98-3642-86F3-02F37B68FA4E}"/>
              </a:ext>
            </a:extLst>
          </p:cNvPr>
          <p:cNvGraphicFramePr>
            <a:graphicFrameLocks noGrp="1"/>
          </p:cNvGraphicFramePr>
          <p:nvPr>
            <p:ph idx="1"/>
            <p:extLst>
              <p:ext uri="{D42A27DB-BD31-4B8C-83A1-F6EECF244321}">
                <p14:modId xmlns:p14="http://schemas.microsoft.com/office/powerpoint/2010/main" val="2740033744"/>
              </p:ext>
            </p:extLst>
          </p:nvPr>
        </p:nvGraphicFramePr>
        <p:xfrm>
          <a:off x="825500" y="1452949"/>
          <a:ext cx="7150100" cy="5149279"/>
        </p:xfrm>
        <a:graphic>
          <a:graphicData uri="http://schemas.openxmlformats.org/drawingml/2006/table">
            <a:tbl>
              <a:tblPr firstRow="1" firstCol="1" bandRow="1">
                <a:tableStyleId>{5C22544A-7EE6-4342-B048-85BDC9FD1C3A}</a:tableStyleId>
              </a:tblPr>
              <a:tblGrid>
                <a:gridCol w="7150100">
                  <a:extLst>
                    <a:ext uri="{9D8B030D-6E8A-4147-A177-3AD203B41FA5}">
                      <a16:colId xmlns:a16="http://schemas.microsoft.com/office/drawing/2014/main" val="3963299201"/>
                    </a:ext>
                  </a:extLst>
                </a:gridCol>
              </a:tblGrid>
              <a:tr h="4355783">
                <a:tc>
                  <a:txBody>
                    <a:bodyPr/>
                    <a:lstStyle/>
                    <a:p>
                      <a:pPr>
                        <a:lnSpc>
                          <a:spcPct val="115000"/>
                        </a:lnSpc>
                        <a:spcAft>
                          <a:spcPts val="1000"/>
                        </a:spcAft>
                      </a:pPr>
                      <a:r>
                        <a:rPr lang="it-IT" sz="2400" b="0" dirty="0">
                          <a:solidFill>
                            <a:schemeClr val="tx1"/>
                          </a:solidFill>
                          <a:effectLst/>
                        </a:rPr>
                        <a:t>BILANCIO DELLE COMPETENZE PROFESSIONALI CHE OGNI DOCENTE CURERÀ CON LA COLLABORAZIONE DEL SUO TUTOR. A TAL FINE IL MIUR FORNISCE UN MODELLO DIGITALE ALL'INTERNO DELLA PIATTAFORMA ON-LINE (SEZIONE TOOLKIT) PREDISPOSTA DA INDIRE PER AGEVOLARE L’ELABORAZIONE DI QUESTO PRIMO PROFILO.</a:t>
                      </a:r>
                    </a:p>
                    <a:p>
                      <a:pPr>
                        <a:lnSpc>
                          <a:spcPct val="115000"/>
                        </a:lnSpc>
                        <a:spcAft>
                          <a:spcPts val="1000"/>
                        </a:spcAft>
                      </a:pPr>
                      <a:r>
                        <a:rPr lang="en-GB" sz="2400" b="0" dirty="0">
                          <a:solidFill>
                            <a:schemeClr val="tx1"/>
                          </a:solidFill>
                          <a:effectLst/>
                        </a:rPr>
                        <a:t>CONSENTE DI COMPIERE UN’</a:t>
                      </a:r>
                      <a:r>
                        <a:rPr lang="en-GB" sz="2400" b="1" dirty="0">
                          <a:solidFill>
                            <a:schemeClr val="tx1"/>
                          </a:solidFill>
                          <a:effectLst/>
                        </a:rPr>
                        <a:t>ANALISI CRITICA DELLE COMPETENZE </a:t>
                      </a:r>
                      <a:r>
                        <a:rPr lang="en-GB" sz="2400" b="0" dirty="0">
                          <a:solidFill>
                            <a:schemeClr val="tx1"/>
                          </a:solidFill>
                          <a:effectLst/>
                        </a:rPr>
                        <a:t>POSSEDUTE, DI DELINEARE I PUNTI DA POTENZIARE E DI ELABORARE UN PROGETTO DI FORMAZIONE IN SERVIZIO COERENTE CON LA DIAGNOSI COMPIUTA.</a:t>
                      </a:r>
                      <a:endParaRPr lang="it-IT" sz="2400" b="0" dirty="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462838501"/>
                  </a:ext>
                </a:extLst>
              </a:tr>
            </a:tbl>
          </a:graphicData>
        </a:graphic>
      </p:graphicFrame>
    </p:spTree>
    <p:extLst>
      <p:ext uri="{BB962C8B-B14F-4D97-AF65-F5344CB8AC3E}">
        <p14:creationId xmlns:p14="http://schemas.microsoft.com/office/powerpoint/2010/main" val="6188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C9FDC-DF0B-F64D-A5E9-FF5ECACB2DEF}"/>
              </a:ext>
            </a:extLst>
          </p:cNvPr>
          <p:cNvSpPr>
            <a:spLocks noGrp="1"/>
          </p:cNvSpPr>
          <p:nvPr>
            <p:ph type="title"/>
          </p:nvPr>
        </p:nvSpPr>
        <p:spPr>
          <a:xfrm>
            <a:off x="685800" y="339968"/>
            <a:ext cx="7772400" cy="1096163"/>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PATTO FORMATIVO (con il Ds)</a:t>
            </a:r>
          </a:p>
        </p:txBody>
      </p:sp>
      <p:graphicFrame>
        <p:nvGraphicFramePr>
          <p:cNvPr id="4" name="Segnaposto contenuto 3">
            <a:extLst>
              <a:ext uri="{FF2B5EF4-FFF2-40B4-BE49-F238E27FC236}">
                <a16:creationId xmlns:a16="http://schemas.microsoft.com/office/drawing/2014/main" id="{9B1D6025-66C4-614D-BE3C-37E3C0634B96}"/>
              </a:ext>
            </a:extLst>
          </p:cNvPr>
          <p:cNvGraphicFramePr>
            <a:graphicFrameLocks noGrp="1"/>
          </p:cNvGraphicFramePr>
          <p:nvPr>
            <p:ph idx="1"/>
            <p:extLst>
              <p:ext uri="{D42A27DB-BD31-4B8C-83A1-F6EECF244321}">
                <p14:modId xmlns:p14="http://schemas.microsoft.com/office/powerpoint/2010/main" val="2255561481"/>
              </p:ext>
            </p:extLst>
          </p:nvPr>
        </p:nvGraphicFramePr>
        <p:xfrm>
          <a:off x="428262" y="1570892"/>
          <a:ext cx="8287475" cy="4161694"/>
        </p:xfrm>
        <a:graphic>
          <a:graphicData uri="http://schemas.openxmlformats.org/drawingml/2006/table">
            <a:tbl>
              <a:tblPr firstRow="1" firstCol="1" bandRow="1">
                <a:tableStyleId>{5C22544A-7EE6-4342-B048-85BDC9FD1C3A}</a:tableStyleId>
              </a:tblPr>
              <a:tblGrid>
                <a:gridCol w="8287475">
                  <a:extLst>
                    <a:ext uri="{9D8B030D-6E8A-4147-A177-3AD203B41FA5}">
                      <a16:colId xmlns:a16="http://schemas.microsoft.com/office/drawing/2014/main" val="2664427713"/>
                    </a:ext>
                  </a:extLst>
                </a:gridCol>
              </a:tblGrid>
              <a:tr h="4161694">
                <a:tc>
                  <a:txBody>
                    <a:bodyPr/>
                    <a:lstStyle/>
                    <a:p>
                      <a:pPr>
                        <a:lnSpc>
                          <a:spcPct val="115000"/>
                        </a:lnSpc>
                        <a:spcAft>
                          <a:spcPts val="1000"/>
                        </a:spcAft>
                      </a:pPr>
                      <a:r>
                        <a:rPr lang="it-IT" sz="2400" b="0" dirty="0">
                          <a:solidFill>
                            <a:schemeClr val="tx1"/>
                          </a:solidFill>
                          <a:effectLst/>
                        </a:rPr>
                        <a:t>IL BILANCIO DI COMPETENZE INIZIALE SARÀ TRADOTTO IN UN </a:t>
                      </a:r>
                      <a:r>
                        <a:rPr lang="it-IT" sz="2400" b="1" dirty="0">
                          <a:solidFill>
                            <a:schemeClr val="tx1"/>
                          </a:solidFill>
                          <a:effectLst/>
                        </a:rPr>
                        <a:t>PATTO FORMATIVO </a:t>
                      </a:r>
                      <a:r>
                        <a:rPr lang="it-IT" sz="2400" b="0" dirty="0">
                          <a:solidFill>
                            <a:schemeClr val="tx1"/>
                          </a:solidFill>
                          <a:effectLst/>
                        </a:rPr>
                        <a:t>CHE COINVOLGE DOCENTE NEOASSUNTO E DIRIGENTE SCOLASTICO. </a:t>
                      </a:r>
                    </a:p>
                    <a:p>
                      <a:pPr>
                        <a:lnSpc>
                          <a:spcPct val="115000"/>
                        </a:lnSpc>
                        <a:spcAft>
                          <a:spcPts val="1000"/>
                        </a:spcAft>
                      </a:pPr>
                      <a:r>
                        <a:rPr lang="it-IT" sz="2400" b="0" dirty="0">
                          <a:solidFill>
                            <a:schemeClr val="tx1"/>
                          </a:solidFill>
                          <a:effectLst/>
                        </a:rPr>
                        <a:t>SI TRATTA DELLA DEFINIZIONE DEGLI IMPEGNI RECIPROCI CHE LEGANO IL DOCENTE IN ANNO DI FORMAZIONE E PROVA E LA COMUNITÀ EDUCANTE CHE LO ACCOGLIE. </a:t>
                      </a:r>
                    </a:p>
                  </a:txBody>
                  <a:tcPr marL="47907" marR="47907" marT="0" marB="0">
                    <a:noFill/>
                  </a:tcPr>
                </a:tc>
                <a:extLst>
                  <a:ext uri="{0D108BD9-81ED-4DB2-BD59-A6C34878D82A}">
                    <a16:rowId xmlns:a16="http://schemas.microsoft.com/office/drawing/2014/main" val="2761548043"/>
                  </a:ext>
                </a:extLst>
              </a:tr>
            </a:tbl>
          </a:graphicData>
        </a:graphic>
      </p:graphicFrame>
    </p:spTree>
    <p:extLst>
      <p:ext uri="{BB962C8B-B14F-4D97-AF65-F5344CB8AC3E}">
        <p14:creationId xmlns:p14="http://schemas.microsoft.com/office/powerpoint/2010/main" val="37809769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4E841-0DD5-6048-81A7-B771016448FA}"/>
              </a:ext>
            </a:extLst>
          </p:cNvPr>
          <p:cNvSpPr>
            <a:spLocks noGrp="1"/>
          </p:cNvSpPr>
          <p:nvPr>
            <p:ph type="title"/>
          </p:nvPr>
        </p:nvSpPr>
        <p:spPr>
          <a:xfrm>
            <a:off x="685332" y="293078"/>
            <a:ext cx="7773338" cy="1277814"/>
          </a:xfrm>
        </p:spPr>
        <p:txBody>
          <a:bodyPr/>
          <a:lstStyle/>
          <a:p>
            <a:r>
              <a:rPr lang="it-IT" cap="none" dirty="0">
                <a:ln w="0"/>
                <a:solidFill>
                  <a:schemeClr val="accent1"/>
                </a:solidFill>
                <a:effectLst>
                  <a:outerShdw blurRad="38100" dist="25400" dir="5400000" algn="ctr" rotWithShape="0">
                    <a:srgbClr val="6E747A">
                      <a:alpha val="43000"/>
                    </a:srgbClr>
                  </a:outerShdw>
                </a:effectLst>
              </a:rPr>
              <a:t>PATTO FORMATIVO</a:t>
            </a:r>
            <a:endParaRPr lang="it-IT" dirty="0"/>
          </a:p>
        </p:txBody>
      </p:sp>
      <p:sp>
        <p:nvSpPr>
          <p:cNvPr id="3" name="Segnaposto contenuto 2">
            <a:extLst>
              <a:ext uri="{FF2B5EF4-FFF2-40B4-BE49-F238E27FC236}">
                <a16:creationId xmlns:a16="http://schemas.microsoft.com/office/drawing/2014/main" id="{CCA039CF-5389-0E4E-B556-DFCFF57B6447}"/>
              </a:ext>
            </a:extLst>
          </p:cNvPr>
          <p:cNvSpPr>
            <a:spLocks noGrp="1"/>
          </p:cNvSpPr>
          <p:nvPr>
            <p:ph idx="1"/>
          </p:nvPr>
        </p:nvSpPr>
        <p:spPr>
          <a:xfrm>
            <a:off x="685331" y="1570892"/>
            <a:ext cx="7773339" cy="4220309"/>
          </a:xfrm>
        </p:spPr>
        <p:txBody>
          <a:bodyPr>
            <a:normAutofit fontScale="92500" lnSpcReduction="20000"/>
          </a:bodyPr>
          <a:lstStyle/>
          <a:p>
            <a:pPr marL="0" indent="0">
              <a:buNone/>
            </a:pPr>
            <a:r>
              <a:rPr lang="it-IT" dirty="0"/>
              <a:t>COME SI LEGGE NEL COMMA 5 ARTICOLO 3 DEL DM 850/2015, «IL DIRIGENTE SCOLASTICO E IL DOCENTE NEOASSUNTO </a:t>
            </a:r>
            <a:r>
              <a:rPr lang="it-IT" b="1" dirty="0"/>
              <a:t>SULLA BASE DEL BILANCIO DELLE COMPETENZE</a:t>
            </a:r>
            <a:r>
              <a:rPr lang="it-IT" dirty="0"/>
              <a:t>, </a:t>
            </a:r>
            <a:r>
              <a:rPr lang="it-IT" b="1" dirty="0"/>
              <a:t>SENTITO IL DOCENTE TUTOR E TENUTO CONTO DEI BISOGNI DELLA SCUOLA, </a:t>
            </a:r>
            <a:r>
              <a:rPr lang="it-IT" b="1" dirty="0">
                <a:solidFill>
                  <a:srgbClr val="FF0000"/>
                </a:solidFill>
              </a:rPr>
              <a:t>STABILISCONO</a:t>
            </a:r>
            <a:r>
              <a:rPr lang="it-IT" b="1" dirty="0"/>
              <a:t>, CON UN APPOSITO PATTO PER LO SVILUPPO PROFESSIONALE, </a:t>
            </a:r>
            <a:r>
              <a:rPr lang="it-IT" b="1" dirty="0">
                <a:solidFill>
                  <a:srgbClr val="FF0000"/>
                </a:solidFill>
              </a:rPr>
              <a:t>GLI OBIETTIVI DI SVILUPPO DELLE COMPETENZE DI NATURA CULTURALE, DISCIPLINARE, DIDATTICO-METODOLOGICA E RELAZIONALE DA RAGGIUNGERE ATTRAVERSO LE ATTIVITÀ FORMATIVE</a:t>
            </a:r>
            <a:r>
              <a:rPr lang="it-IT" b="1" dirty="0"/>
              <a:t> </a:t>
            </a:r>
            <a:r>
              <a:rPr lang="it-IT" dirty="0"/>
              <a:t>- DI CUI ALL’ARTICOLO 6 - </a:t>
            </a:r>
            <a:r>
              <a:rPr lang="it-IT" b="1" dirty="0"/>
              <a:t>E LA PARTECIPAZIONE AD ATTIVITÀ FORMATIVE ATTIVATE DALL’ISTITUZIONE SCOLASTICA O DA RETI DI SCUOLE</a:t>
            </a:r>
            <a:r>
              <a:rPr lang="it-IT" dirty="0"/>
              <a:t>, NONCHÉ L’UTILIZZO EVENTUALE DELLE RISORSE DELLA CARTA DI CUI ALL’ARTICOLO 1, COMMA 121 DELLA LEGGE 107/2015». È IMPORTANTE OSSERVARE CHE LA STRUTTURA DEL PATTO NON È STATA GUIDATA A LIVELLO NORMATIVO, BENSÌ QUESTA </a:t>
            </a:r>
            <a:r>
              <a:rPr lang="it-IT" b="1" dirty="0"/>
              <a:t>PUÒ TROVARE DIVERSA RAPPRESENTAZIONE NELLE VARIE COMUNITÀ EDUCANTI. </a:t>
            </a:r>
            <a:endParaRPr lang="it-IT" b="1" dirty="0">
              <a:latin typeface="Calibri" panose="020F0502020204030204" pitchFamily="34" charset="0"/>
              <a:ea typeface="MS PGothic" panose="020B0600070205080204" pitchFamily="34" charset="-128"/>
              <a:cs typeface="Times New Roman" panose="02020603050405020304" pitchFamily="18" charset="0"/>
            </a:endParaRPr>
          </a:p>
          <a:p>
            <a:endParaRPr lang="it-IT" dirty="0"/>
          </a:p>
        </p:txBody>
      </p:sp>
    </p:spTree>
    <p:extLst>
      <p:ext uri="{BB962C8B-B14F-4D97-AF65-F5344CB8AC3E}">
        <p14:creationId xmlns:p14="http://schemas.microsoft.com/office/powerpoint/2010/main" val="401850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6FE9D-72E5-2F40-A2B7-9730AD343FEA}"/>
              </a:ext>
            </a:extLst>
          </p:cNvPr>
          <p:cNvSpPr>
            <a:spLocks noGrp="1"/>
          </p:cNvSpPr>
          <p:nvPr>
            <p:ph type="title"/>
          </p:nvPr>
        </p:nvSpPr>
        <p:spPr/>
        <p:txBody>
          <a:bodyPr/>
          <a:lstStyle/>
          <a:p>
            <a:r>
              <a:rPr lang="it-IT" cap="none" dirty="0">
                <a:ln w="0"/>
                <a:solidFill>
                  <a:schemeClr val="accent1"/>
                </a:solidFill>
                <a:effectLst>
                  <a:outerShdw blurRad="38100" dist="25400" dir="5400000" algn="ctr" rotWithShape="0">
                    <a:srgbClr val="6E747A">
                      <a:alpha val="43000"/>
                    </a:srgbClr>
                  </a:outerShdw>
                </a:effectLst>
              </a:rPr>
              <a:t>PATTO FORMATIVO</a:t>
            </a:r>
            <a:endParaRPr lang="it-IT" dirty="0"/>
          </a:p>
        </p:txBody>
      </p:sp>
      <p:sp>
        <p:nvSpPr>
          <p:cNvPr id="3" name="Segnaposto contenuto 2">
            <a:extLst>
              <a:ext uri="{FF2B5EF4-FFF2-40B4-BE49-F238E27FC236}">
                <a16:creationId xmlns:a16="http://schemas.microsoft.com/office/drawing/2014/main" id="{79EA8C4C-9F75-BB4C-9607-A1A48ED43518}"/>
              </a:ext>
            </a:extLst>
          </p:cNvPr>
          <p:cNvSpPr>
            <a:spLocks noGrp="1"/>
          </p:cNvSpPr>
          <p:nvPr>
            <p:ph idx="1"/>
          </p:nvPr>
        </p:nvSpPr>
        <p:spPr>
          <a:xfrm>
            <a:off x="685331" y="1828800"/>
            <a:ext cx="7773339" cy="3962401"/>
          </a:xfrm>
        </p:spPr>
        <p:txBody>
          <a:bodyPr/>
          <a:lstStyle/>
          <a:p>
            <a:pPr marL="0" indent="0">
              <a:buNone/>
            </a:pPr>
            <a:r>
              <a:rPr lang="it-IT" sz="2800" dirty="0"/>
              <a:t>Il Patto formativo dovrà essere elaborato sulla base del modello in uso nel proprio istituto (nel Toolkit sono resi disponibili dei modelli di Patto formativo condivisi dalle scuole negli anni passati).</a:t>
            </a:r>
          </a:p>
          <a:p>
            <a:endParaRPr lang="it-IT" dirty="0"/>
          </a:p>
        </p:txBody>
      </p:sp>
    </p:spTree>
    <p:extLst>
      <p:ext uri="{BB962C8B-B14F-4D97-AF65-F5344CB8AC3E}">
        <p14:creationId xmlns:p14="http://schemas.microsoft.com/office/powerpoint/2010/main" val="2473363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6BE46-4A59-8043-9D87-818348C017FF}"/>
              </a:ext>
            </a:extLst>
          </p:cNvPr>
          <p:cNvSpPr>
            <a:spLocks noGrp="1"/>
          </p:cNvSpPr>
          <p:nvPr>
            <p:ph type="title"/>
          </p:nvPr>
        </p:nvSpPr>
        <p:spPr>
          <a:xfrm>
            <a:off x="332509" y="618518"/>
            <a:ext cx="8126161" cy="1596177"/>
          </a:xfrm>
        </p:spPr>
        <p:txBody>
          <a:bodyPr/>
          <a:lstStyle/>
          <a:p>
            <a:r>
              <a:rPr lang="it-IT" sz="4400" cap="none" dirty="0">
                <a:ln w="0"/>
                <a:solidFill>
                  <a:schemeClr val="accent1"/>
                </a:solidFill>
                <a:effectLst>
                  <a:outerShdw blurRad="38100" dist="25400" dir="5400000" algn="ctr" rotWithShape="0">
                    <a:srgbClr val="6E747A">
                      <a:alpha val="43000"/>
                    </a:srgbClr>
                  </a:outerShdw>
                </a:effectLst>
              </a:rPr>
              <a:t>FORMAZIONE ON-LINE (14 ORE)</a:t>
            </a:r>
            <a:endParaRPr lang="it-IT" cap="none"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a:extLst>
              <a:ext uri="{FF2B5EF4-FFF2-40B4-BE49-F238E27FC236}">
                <a16:creationId xmlns:a16="http://schemas.microsoft.com/office/drawing/2014/main" id="{CAAAC0C9-4B2E-E14D-A74B-46AA7FF66862}"/>
              </a:ext>
            </a:extLst>
          </p:cNvPr>
          <p:cNvSpPr>
            <a:spLocks noGrp="1"/>
          </p:cNvSpPr>
          <p:nvPr>
            <p:ph idx="1"/>
          </p:nvPr>
        </p:nvSpPr>
        <p:spPr>
          <a:xfrm>
            <a:off x="685800" y="1870364"/>
            <a:ext cx="7772400" cy="4301836"/>
          </a:xfrm>
        </p:spPr>
        <p:txBody>
          <a:bodyPr>
            <a:normAutofit/>
          </a:bodyPr>
          <a:lstStyle/>
          <a:p>
            <a:pPr algn="just"/>
            <a:r>
              <a:rPr lang="it-IT" dirty="0"/>
              <a:t>LA PIATTAFORMA ON LINE CONSENTE L’ELABORAZIONE DI UN </a:t>
            </a:r>
            <a:r>
              <a:rPr lang="it-IT" b="1" dirty="0"/>
              <a:t>CURRICULUM FORMATIVO</a:t>
            </a:r>
            <a:r>
              <a:rPr lang="it-IT" dirty="0"/>
              <a:t> PER DOCUMENTARE LE PROPRIE ESPERIENZE EDUCATIVE E I RISULTATI OTTENUTI DURANTE LA PROGETTAZIONE, REALIZZAZIONE E VALUTAZIONE DELLE ATTIVITÀ DI FORMAZIONE. </a:t>
            </a:r>
          </a:p>
          <a:p>
            <a:pPr algn="just"/>
            <a:r>
              <a:rPr lang="it-IT" dirty="0"/>
              <a:t>L’INSEGNANTE PUÒ CREARE IL </a:t>
            </a:r>
            <a:r>
              <a:rPr lang="it-IT" b="1" dirty="0"/>
              <a:t>PORTFOLIO DELLE ATTIVITÀ</a:t>
            </a:r>
            <a:r>
              <a:rPr lang="it-IT" dirty="0"/>
              <a:t>: STRUMENTO IMPORTANTE PER LA CRESCITA PROFESSIONALE, CHE CONSENTE DI RACCOGLIERE E PRESENTARE LE ATTIVITÀ REALIZZATE, METTERE IN LUCE LE COMPETENZE FORMATIVE E RIFLETTERE SULLE PROPRIE CAPACITÀ RELAZIONALI.</a:t>
            </a:r>
          </a:p>
          <a:p>
            <a:endParaRPr lang="it-IT" dirty="0"/>
          </a:p>
        </p:txBody>
      </p:sp>
    </p:spTree>
    <p:extLst>
      <p:ext uri="{BB962C8B-B14F-4D97-AF65-F5344CB8AC3E}">
        <p14:creationId xmlns:p14="http://schemas.microsoft.com/office/powerpoint/2010/main" val="1031912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B501C-9EB6-2B4E-A12C-AEFA9DEF59A3}"/>
              </a:ext>
            </a:extLst>
          </p:cNvPr>
          <p:cNvSpPr>
            <a:spLocks noGrp="1"/>
          </p:cNvSpPr>
          <p:nvPr>
            <p:ph type="title"/>
          </p:nvPr>
        </p:nvSpPr>
        <p:spPr>
          <a:xfrm>
            <a:off x="443344" y="618518"/>
            <a:ext cx="8015325" cy="1596177"/>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BILANCIO DELLE COMPETENZE RAGGIUNTE (3 ORE)</a:t>
            </a:r>
          </a:p>
        </p:txBody>
      </p:sp>
      <p:sp>
        <p:nvSpPr>
          <p:cNvPr id="3" name="Segnaposto contenuto 2">
            <a:extLst>
              <a:ext uri="{FF2B5EF4-FFF2-40B4-BE49-F238E27FC236}">
                <a16:creationId xmlns:a16="http://schemas.microsoft.com/office/drawing/2014/main" id="{307627E5-5EF0-0A4F-B7BE-42BAE195DFF6}"/>
              </a:ext>
            </a:extLst>
          </p:cNvPr>
          <p:cNvSpPr>
            <a:spLocks noGrp="1"/>
          </p:cNvSpPr>
          <p:nvPr>
            <p:ph idx="1"/>
          </p:nvPr>
        </p:nvSpPr>
        <p:spPr/>
        <p:txBody>
          <a:bodyPr>
            <a:normAutofit/>
          </a:bodyPr>
          <a:lstStyle/>
          <a:p>
            <a:pPr marL="0" indent="0">
              <a:lnSpc>
                <a:spcPct val="150000"/>
              </a:lnSpc>
              <a:buNone/>
            </a:pPr>
            <a:r>
              <a:rPr lang="en-GB" dirty="0"/>
              <a:t>AL TERMINE DEL PERIODO DI FORMAZIONE E PROVA, SEMPRE SU PIATTAFORMA ON-LINE, IL DOCENTE NEOASSUNTO, SUPPORTATO DAL TUTOR, TRACCERÀ UN NUOVO BILANCIO (</a:t>
            </a:r>
            <a:r>
              <a:rPr lang="en-GB" b="1" dirty="0"/>
              <a:t>BILANCIO DELLE COMPETENZE FINALI)</a:t>
            </a:r>
            <a:r>
              <a:rPr lang="en-GB" dirty="0"/>
              <a:t> IN FORMA DI AUTOVALUTAZIONE, PER REGISTRARE I PROGRESSI DI PROFESSIONALITÀ, L'IMPATTO DELLE AZIONI FORMATIVE REALIZZATE, GLI SVILUPPI ULTERIORI DA IPOTIZZARE.</a:t>
            </a:r>
            <a:endParaRPr lang="it-IT" dirty="0"/>
          </a:p>
          <a:p>
            <a:pPr marL="0" indent="0">
              <a:buNone/>
            </a:pPr>
            <a:endParaRPr lang="it-IT" dirty="0"/>
          </a:p>
        </p:txBody>
      </p:sp>
    </p:spTree>
    <p:extLst>
      <p:ext uri="{BB962C8B-B14F-4D97-AF65-F5344CB8AC3E}">
        <p14:creationId xmlns:p14="http://schemas.microsoft.com/office/powerpoint/2010/main" val="403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825A9-2B88-4F45-91B7-9BD5D0299642}"/>
              </a:ext>
            </a:extLst>
          </p:cNvPr>
          <p:cNvSpPr>
            <a:spLocks noGrp="1"/>
          </p:cNvSpPr>
          <p:nvPr>
            <p:ph type="title"/>
          </p:nvPr>
        </p:nvSpPr>
        <p:spPr>
          <a:xfrm>
            <a:off x="685330" y="155531"/>
            <a:ext cx="7773338" cy="1596177"/>
          </a:xfrm>
        </p:spPr>
        <p:txBody>
          <a:bodyPr>
            <a:normAutofit/>
          </a:bodyPr>
          <a:lstStyle/>
          <a:p>
            <a:r>
              <a:rPr lang="it-IT" sz="4400" cap="none" dirty="0">
                <a:ln w="0"/>
                <a:solidFill>
                  <a:schemeClr val="accent1"/>
                </a:solidFill>
                <a:effectLst>
                  <a:outerShdw blurRad="38100" dist="25400" dir="5400000" algn="ctr" rotWithShape="0">
                    <a:srgbClr val="6E747A">
                      <a:alpha val="43000"/>
                    </a:srgbClr>
                  </a:outerShdw>
                </a:effectLst>
              </a:rPr>
              <a:t>COMITATO DI VALUTAZIONE</a:t>
            </a:r>
          </a:p>
        </p:txBody>
      </p:sp>
      <p:sp>
        <p:nvSpPr>
          <p:cNvPr id="3" name="Segnaposto contenuto 2">
            <a:extLst>
              <a:ext uri="{FF2B5EF4-FFF2-40B4-BE49-F238E27FC236}">
                <a16:creationId xmlns:a16="http://schemas.microsoft.com/office/drawing/2014/main" id="{7D83E56A-D3F4-824D-8D3C-B3028E5B92B1}"/>
              </a:ext>
            </a:extLst>
          </p:cNvPr>
          <p:cNvSpPr>
            <a:spLocks noGrp="1"/>
          </p:cNvSpPr>
          <p:nvPr>
            <p:ph idx="1"/>
          </p:nvPr>
        </p:nvSpPr>
        <p:spPr>
          <a:xfrm>
            <a:off x="1018570" y="1487418"/>
            <a:ext cx="7440098" cy="4519843"/>
          </a:xfrm>
        </p:spPr>
        <p:txBody>
          <a:bodyPr>
            <a:noAutofit/>
          </a:bodyPr>
          <a:lstStyle/>
          <a:p>
            <a:pPr marL="0" indent="0">
              <a:buNone/>
            </a:pPr>
            <a:r>
              <a:rPr lang="it-IT" sz="2400" dirty="0"/>
              <a:t>Legge 107/2015, art. 117 – “</a:t>
            </a:r>
            <a:r>
              <a:rPr lang="it-IT" sz="2400" b="1" dirty="0"/>
              <a:t>Il personale docente ed educativo in periodo di formazione e di prova è sottoposto a valutazione da parte del dirigente scolastico, sentito il comitato per la valutazione d’istituito </a:t>
            </a:r>
            <a:r>
              <a:rPr lang="it-IT" sz="2400" dirty="0"/>
              <a:t>ai sensi dell'articolo 11 del testo unico di cui al decreto legislativo 16 aprile 1994, n. 297, come sostituito dal comma 129 del presente articolo, </a:t>
            </a:r>
            <a:r>
              <a:rPr lang="it-IT" sz="2400" b="1" dirty="0"/>
              <a:t>sulla base dell'istruttoria di un docente al quale sono affidate dal dirigente scolastico le funzioni di tutor”</a:t>
            </a:r>
            <a:r>
              <a:rPr lang="it-IT" sz="2400" dirty="0"/>
              <a:t>. </a:t>
            </a:r>
          </a:p>
        </p:txBody>
      </p:sp>
    </p:spTree>
    <p:extLst>
      <p:ext uri="{BB962C8B-B14F-4D97-AF65-F5344CB8AC3E}">
        <p14:creationId xmlns:p14="http://schemas.microsoft.com/office/powerpoint/2010/main" val="266565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FB170D-71C6-D93C-03A2-B0DD439D60F7}"/>
              </a:ext>
            </a:extLst>
          </p:cNvPr>
          <p:cNvSpPr>
            <a:spLocks noGrp="1"/>
          </p:cNvSpPr>
          <p:nvPr>
            <p:ph type="ctrTitle"/>
          </p:nvPr>
        </p:nvSpPr>
        <p:spPr>
          <a:xfrm>
            <a:off x="430924" y="690281"/>
            <a:ext cx="8292662" cy="5118847"/>
          </a:xfrm>
        </p:spPr>
        <p:txBody>
          <a:bodyPr>
            <a:normAutofit fontScale="90000"/>
          </a:bodyPr>
          <a:lstStyle/>
          <a:p>
            <a:r>
              <a:rPr lang="it-IT"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 Articolo 13 </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 2: </a:t>
            </a:r>
            <a:r>
              <a:rPr lang="it-IT" sz="2400" dirty="0">
                <a:effectLst/>
                <a:latin typeface="Calibri" panose="020F0502020204030204" pitchFamily="34" charset="0"/>
                <a:ea typeface="Calibri" panose="020F0502020204030204" pitchFamily="34" charset="0"/>
                <a:cs typeface="Calibri" panose="020F0502020204030204" pitchFamily="34" charset="0"/>
              </a:rPr>
              <a:t>Ai fini di cui al comma 1, il docente sostiene un </a:t>
            </a:r>
            <a:r>
              <a:rPr lang="it-IT" sz="2400" b="1" dirty="0">
                <a:effectLst/>
                <a:latin typeface="Calibri" panose="020F0502020204030204" pitchFamily="34" charset="0"/>
                <a:ea typeface="Calibri" panose="020F0502020204030204" pitchFamily="34" charset="0"/>
                <a:cs typeface="Calibri" panose="020F0502020204030204" pitchFamily="34" charset="0"/>
              </a:rPr>
              <a:t>colloquio innanzi al Comitato</a:t>
            </a:r>
            <a:r>
              <a:rPr lang="it-IT" sz="2400" dirty="0">
                <a:effectLst/>
                <a:latin typeface="Calibri" panose="020F0502020204030204" pitchFamily="34" charset="0"/>
                <a:ea typeface="Calibri" panose="020F0502020204030204" pitchFamily="34" charset="0"/>
                <a:cs typeface="Calibri" panose="020F0502020204030204" pitchFamily="34" charset="0"/>
              </a:rPr>
              <a:t>; il colloquio prende avvio dalla </a:t>
            </a:r>
            <a:r>
              <a:rPr lang="it-IT" sz="2400" b="1" dirty="0">
                <a:effectLst/>
                <a:latin typeface="Calibri" panose="020F0502020204030204" pitchFamily="34" charset="0"/>
                <a:ea typeface="Calibri" panose="020F0502020204030204" pitchFamily="34" charset="0"/>
                <a:cs typeface="Calibri" panose="020F0502020204030204" pitchFamily="34" charset="0"/>
              </a:rPr>
              <a:t>presentazione delle attività di insegnamento e formazione</a:t>
            </a:r>
            <a:r>
              <a:rPr lang="it-IT" sz="2400" dirty="0">
                <a:effectLst/>
                <a:latin typeface="Calibri" panose="020F0502020204030204" pitchFamily="34" charset="0"/>
                <a:ea typeface="Calibri" panose="020F0502020204030204" pitchFamily="34" charset="0"/>
                <a:cs typeface="Calibri" panose="020F0502020204030204" pitchFamily="34" charset="0"/>
              </a:rPr>
              <a:t> e della relativa documentazione contenuta nel </a:t>
            </a:r>
            <a:r>
              <a:rPr lang="it-IT" sz="2400" b="1" dirty="0">
                <a:effectLst/>
                <a:latin typeface="Calibri" panose="020F0502020204030204" pitchFamily="34" charset="0"/>
                <a:ea typeface="Calibri" panose="020F0502020204030204" pitchFamily="34" charset="0"/>
                <a:cs typeface="Calibri" panose="020F0502020204030204" pitchFamily="34" charset="0"/>
              </a:rPr>
              <a:t>portfolio professionale</a:t>
            </a:r>
            <a:r>
              <a:rPr lang="it-IT" sz="2400" dirty="0">
                <a:effectLst/>
                <a:latin typeface="Calibri" panose="020F0502020204030204" pitchFamily="34" charset="0"/>
                <a:ea typeface="Calibri" panose="020F0502020204030204" pitchFamily="34" charset="0"/>
                <a:cs typeface="Calibri" panose="020F0502020204030204" pitchFamily="34" charset="0"/>
              </a:rPr>
              <a:t>, consegnato preliminarmente al dirigente scolastico che lo trasmette al Comitato </a:t>
            </a:r>
            <a:r>
              <a:rPr lang="it-IT" sz="2400" b="1" dirty="0">
                <a:effectLst/>
                <a:latin typeface="Calibri" panose="020F0502020204030204" pitchFamily="34" charset="0"/>
                <a:ea typeface="Calibri" panose="020F0502020204030204" pitchFamily="34" charset="0"/>
                <a:cs typeface="Calibri" panose="020F0502020204030204" pitchFamily="34" charset="0"/>
              </a:rPr>
              <a:t>almeno cinque giorni prima della data fissata per il colloquio</a:t>
            </a:r>
            <a:r>
              <a:rPr lang="it-IT" sz="2400" dirty="0">
                <a:effectLst/>
                <a:latin typeface="Calibri" panose="020F0502020204030204" pitchFamily="34" charset="0"/>
                <a:ea typeface="Calibri" panose="020F0502020204030204" pitchFamily="34" charset="0"/>
                <a:cs typeface="Calibri" panose="020F0502020204030204" pitchFamily="34" charset="0"/>
              </a:rPr>
              <a:t>. </a:t>
            </a:r>
            <a:br>
              <a:rPr lang="it-IT" sz="2400" dirty="0">
                <a:effectLst/>
                <a:latin typeface="Calibri" panose="020F0502020204030204" pitchFamily="34" charset="0"/>
                <a:ea typeface="Calibri" panose="020F0502020204030204" pitchFamily="34" charset="0"/>
                <a:cs typeface="Calibri" panose="020F0502020204030204" pitchFamily="34" charset="0"/>
              </a:rPr>
            </a:br>
            <a:br>
              <a:rPr lang="it-IT" sz="2400" dirty="0">
                <a:effectLst/>
                <a:latin typeface="Calibri" panose="020F0502020204030204" pitchFamily="34" charset="0"/>
                <a:ea typeface="Calibri" panose="020F0502020204030204" pitchFamily="34" charset="0"/>
                <a:cs typeface="Calibri" panose="020F0502020204030204" pitchFamily="34" charset="0"/>
              </a:rPr>
            </a:br>
            <a:r>
              <a:rPr lang="it-IT" sz="2400" dirty="0">
                <a:effectLst/>
                <a:latin typeface="Calibri" panose="020F0502020204030204" pitchFamily="34" charset="0"/>
                <a:ea typeface="Calibri" panose="020F0502020204030204" pitchFamily="34" charset="0"/>
                <a:cs typeface="Calibri" panose="020F0502020204030204" pitchFamily="34" charset="0"/>
              </a:rPr>
              <a:t>L'assenza al colloquio del docente, ove non motivata da impedimenti inderogabili, non preclude l'espressione del parere. Il rinvio del colloquio per impedimenti non derogabili è consentito una sola volta</a:t>
            </a:r>
            <a:r>
              <a:rPr lang="it-IT" sz="1800" dirty="0">
                <a:effectLst/>
                <a:latin typeface="Calibri" panose="020F0502020204030204" pitchFamily="34" charset="0"/>
                <a:ea typeface="Calibri" panose="020F0502020204030204" pitchFamily="34" charset="0"/>
                <a:cs typeface="Calibri" panose="020F0502020204030204" pitchFamily="34"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Tree>
    <p:extLst>
      <p:ext uri="{BB962C8B-B14F-4D97-AF65-F5344CB8AC3E}">
        <p14:creationId xmlns:p14="http://schemas.microsoft.com/office/powerpoint/2010/main" val="58101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D0963-0C93-474B-C9D9-5A1D16AA10F0}"/>
              </a:ext>
            </a:extLst>
          </p:cNvPr>
          <p:cNvSpPr>
            <a:spLocks noGrp="1"/>
          </p:cNvSpPr>
          <p:nvPr>
            <p:ph type="title"/>
          </p:nvPr>
        </p:nvSpPr>
        <p:spPr/>
        <p:txBody>
          <a:bodyPr/>
          <a:lstStyle/>
          <a:p>
            <a:r>
              <a:rPr lang="it-IT" b="1" dirty="0">
                <a:solidFill>
                  <a:srgbClr val="0070C0"/>
                </a:solidFill>
              </a:rPr>
              <a:t>TEST FINALE</a:t>
            </a:r>
          </a:p>
        </p:txBody>
      </p:sp>
      <p:sp>
        <p:nvSpPr>
          <p:cNvPr id="3" name="Segnaposto contenuto 2">
            <a:extLst>
              <a:ext uri="{FF2B5EF4-FFF2-40B4-BE49-F238E27FC236}">
                <a16:creationId xmlns:a16="http://schemas.microsoft.com/office/drawing/2014/main" id="{43446D37-D0CE-18B4-DDE5-6A23B141F0FB}"/>
              </a:ext>
            </a:extLst>
          </p:cNvPr>
          <p:cNvSpPr>
            <a:spLocks noGrp="1"/>
          </p:cNvSpPr>
          <p:nvPr>
            <p:ph sz="quarter" idx="13"/>
          </p:nvPr>
        </p:nvSpPr>
        <p:spPr>
          <a:xfrm>
            <a:off x="685330" y="1721225"/>
            <a:ext cx="7772870" cy="4069976"/>
          </a:xfrm>
        </p:spPr>
        <p:txBody>
          <a:bodyPr>
            <a:normAutofit fontScale="77500" lnSpcReduction="20000"/>
          </a:bodyPr>
          <a:lstStyle/>
          <a:p>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 </a:t>
            </a:r>
            <a:r>
              <a:rPr lang="it-IT"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ArT.</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13, </a:t>
            </a:r>
            <a:r>
              <a:rPr lang="it-IT"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 </a:t>
            </a:r>
            <a:r>
              <a:rPr lang="it-IT"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a:t>
            </a:r>
            <a:r>
              <a:rPr lang="it-IT"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rPr>
              <a:t>Il Comitato procede, contestualmente al colloquio, all’accertamento di cui all’articolo 4, comma 2, verificando in maniera specifica la traduzione in competenze didattiche pratiche delle conoscenze teoriche disciplinari e metodologiche del docente, negli ambiti individuati nel medesimo comma, </a:t>
            </a:r>
            <a:r>
              <a:rPr lang="it-IT" sz="1800" dirty="0">
                <a:effectLst/>
                <a:latin typeface="Calibri" panose="020F0502020204030204" pitchFamily="34" charset="0"/>
                <a:ea typeface="Calibri" panose="020F0502020204030204" pitchFamily="34" charset="0"/>
                <a:cs typeface="Calibri" panose="020F0502020204030204" pitchFamily="34" charset="0"/>
              </a:rPr>
              <a:t>a</a:t>
            </a:r>
            <a:r>
              <a:rPr lang="it-IT" sz="1800" b="1" dirty="0">
                <a:effectLst/>
                <a:latin typeface="Calibri" panose="020F0502020204030204" pitchFamily="34" charset="0"/>
                <a:ea typeface="Calibri" panose="020F0502020204030204" pitchFamily="34" charset="0"/>
                <a:cs typeface="Calibri" panose="020F0502020204030204" pitchFamily="34" charset="0"/>
              </a:rPr>
              <a:t>ttraverso un test finale sottoposto al docente, e consistente nella discussione e valutazione delle risultanze della documentazione contenuta nell’istruttoria formulata dal tutor accogliente e nella relazione del dirigente scolastico, con espresso riferimento all’acquisizione delle relative competenze, a seguito di osservazione effettuata durante il percorso di formazione e periodo annuale di prova</a:t>
            </a:r>
            <a:r>
              <a:rPr lang="it-IT" sz="1800" dirty="0">
                <a:effectLst/>
                <a:latin typeface="Calibri" panose="020F0502020204030204" pitchFamily="34" charset="0"/>
                <a:ea typeface="Calibri" panose="020F0502020204030204" pitchFamily="34" charset="0"/>
                <a:cs typeface="Calibri" panose="020F0502020204030204" pitchFamily="34" charset="0"/>
              </a:rPr>
              <a:t>. Per le finalità di cui al presente comma e per la strutturazione dei momenti osservativi a cura del docente tutor e del dirigente scolastico, è </a:t>
            </a:r>
            <a:r>
              <a:rPr lang="it-IT"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previsto l’allegato A </a:t>
            </a:r>
            <a:r>
              <a:rPr lang="it-IT" sz="1800" dirty="0">
                <a:effectLst/>
                <a:latin typeface="Calibri" panose="020F0502020204030204" pitchFamily="34" charset="0"/>
                <a:ea typeface="Calibri" panose="020F0502020204030204" pitchFamily="34" charset="0"/>
                <a:cs typeface="Calibri" panose="020F0502020204030204" pitchFamily="34" charset="0"/>
              </a:rPr>
              <a:t>al decreto 226 DEL 16-08-22 in cui si evidenziano gli indicatori e i relativi descrittori funzionali alla verifica delle competenze di cui all’articolo 4 comma 1, lettere a), b) e c) a tal fine significative e alla conseguente valutazione di cui al presente comma. Con successivo decreto ministeriale si provvede ad eventuale integrazione ed aggiornamento degli indicatori e dei descrittori di valutazione di cui al precedente periodo.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6546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CD49D-9D8C-5746-AA3C-510DF85755E0}"/>
              </a:ext>
            </a:extLst>
          </p:cNvPr>
          <p:cNvSpPr>
            <a:spLocks noGrp="1"/>
          </p:cNvSpPr>
          <p:nvPr>
            <p:ph type="title"/>
          </p:nvPr>
        </p:nvSpPr>
        <p:spPr>
          <a:xfrm>
            <a:off x="914399" y="127324"/>
            <a:ext cx="6977111" cy="1527858"/>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CHI È IL NEOASSUNTO</a:t>
            </a:r>
          </a:p>
        </p:txBody>
      </p:sp>
      <p:sp>
        <p:nvSpPr>
          <p:cNvPr id="3" name="Segnaposto contenuto 2">
            <a:extLst>
              <a:ext uri="{FF2B5EF4-FFF2-40B4-BE49-F238E27FC236}">
                <a16:creationId xmlns:a16="http://schemas.microsoft.com/office/drawing/2014/main" id="{3F0B84C4-35B9-BD4C-9E6F-A4720B6BAEAC}"/>
              </a:ext>
            </a:extLst>
          </p:cNvPr>
          <p:cNvSpPr>
            <a:spLocks noGrp="1"/>
          </p:cNvSpPr>
          <p:nvPr>
            <p:ph idx="1"/>
          </p:nvPr>
        </p:nvSpPr>
        <p:spPr>
          <a:xfrm>
            <a:off x="315310" y="1447798"/>
            <a:ext cx="8235957" cy="4038602"/>
          </a:xfrm>
        </p:spPr>
        <p:txBody>
          <a:bodyPr>
            <a:normAutofit fontScale="25000" lnSpcReduction="20000"/>
          </a:bodyPr>
          <a:lstStyle/>
          <a:p>
            <a:pPr marL="0" indent="0">
              <a:buNone/>
            </a:pPr>
            <a:r>
              <a:rPr lang="it-IT" sz="5600" cap="none" dirty="0"/>
              <a:t>SONO TENUTI AL PERIODO DI FORMAZIONE E PROVA TUTTI I DOCENTI:</a:t>
            </a:r>
          </a:p>
          <a:p>
            <a:r>
              <a:rPr lang="it-IT" sz="5600" cap="none" dirty="0"/>
              <a:t>NEOASSUNTI A TEMPO INDETERMINATO AL PRIMO ANNO DI SERVIZIO; </a:t>
            </a:r>
          </a:p>
          <a:p>
            <a:r>
              <a:rPr lang="it-IT" sz="5600" cap="none" dirty="0"/>
              <a:t>ASSUNTI A TEMPO INDETERMINATO NEGLI ANNI PRECEDENTI PER I QUALI SIA STATA RICHIESTA LA PROROGA DEL PERIODO DI FORMAZIONE E PROVA O CHE NON ABBIANO POTUTO COMPLETARLO;</a:t>
            </a:r>
          </a:p>
          <a:p>
            <a:r>
              <a:rPr lang="it-IT" sz="5600" cap="none" dirty="0"/>
              <a:t>CHE, IN CASO DI VALUTAZIONE NEGATIVA, RIPETANO IL PERIODO DI FORMAZIONE E PROVA;</a:t>
            </a:r>
          </a:p>
          <a:p>
            <a:r>
              <a:rPr lang="it-IT" sz="5600" cap="none" dirty="0"/>
              <a:t>CHE ABBIANO OTTENUTO IL PASSAGGIO DI RUOLO.</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vincitori di concorso, che abbiano l’abilitazione all’insegnamento o che l’acquisiscano ai sensi dell’articolo 13, comma 2 del Decreto Legislativo del 13 aprile 2019 n. 59 e </a:t>
            </a:r>
            <a:r>
              <a:rPr lang="it-IT" sz="5600" dirty="0" err="1">
                <a:effectLst/>
                <a:latin typeface="Calibri" panose="020F0502020204030204" pitchFamily="34" charset="0"/>
                <a:ea typeface="Calibri" panose="020F0502020204030204" pitchFamily="34" charset="0"/>
                <a:cs typeface="Times New Roman" panose="02020603050405020304" pitchFamily="18" charset="0"/>
              </a:rPr>
              <a:t>ss.mm</a:t>
            </a:r>
            <a:r>
              <a:rPr lang="it-IT" sz="5600" dirty="0">
                <a:effectLst/>
                <a:latin typeface="Calibri" panose="020F0502020204030204" pitchFamily="34" charset="0"/>
                <a:ea typeface="Calibri" panose="020F0502020204030204" pitchFamily="34" charset="0"/>
                <a:cs typeface="Times New Roman" panose="02020603050405020304" pitchFamily="18" charset="0"/>
              </a:rPr>
              <a:t>., che si trovano al primo anno di servizio con incarico a tempo indeterminato. </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assunti a tempo determinato in attuazione delle procedure di cui all’articolo 59, da comma 4 a comma 9, del decreto legge 25/05/2021, n. 73. Qualora il personale interessato abbia già esperito positivamente il periodo di formazione e prova nello stesso ordine e grado, sarà comunque tenuto a sostenere la prova disciplinare di cui al comma 7 del citato articolo 59. </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assunti a tempo determinato in attuazione delle procedure di cui all’articolo 59, comma 9-bis, del decreto legge 25/05/2021, n. 73. </a:t>
            </a:r>
          </a:p>
          <a:p>
            <a:endParaRPr lang="it-IT" sz="2600" cap="none" dirty="0"/>
          </a:p>
          <a:p>
            <a:endParaRPr lang="it-IT" cap="none" dirty="0"/>
          </a:p>
          <a:p>
            <a:endParaRPr lang="it-IT" dirty="0"/>
          </a:p>
        </p:txBody>
      </p:sp>
    </p:spTree>
    <p:extLst>
      <p:ext uri="{BB962C8B-B14F-4D97-AF65-F5344CB8AC3E}">
        <p14:creationId xmlns:p14="http://schemas.microsoft.com/office/powerpoint/2010/main" val="192839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A564B49-05D9-2148-8BD4-3D43B18E2F71}"/>
              </a:ext>
            </a:extLst>
          </p:cNvPr>
          <p:cNvSpPr>
            <a:spLocks noGrp="1" noChangeArrowheads="1"/>
          </p:cNvSpPr>
          <p:nvPr>
            <p:ph type="title"/>
          </p:nvPr>
        </p:nvSpPr>
        <p:spPr bwMode="auto">
          <a:xfrm>
            <a:off x="1342664" y="561205"/>
            <a:ext cx="53202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accent1"/>
                </a:solidFill>
                <a:effectLst/>
                <a:latin typeface="Times New Roman" panose="02020603050405020304" pitchFamily="18" charset="0"/>
                <a:ea typeface="Times New Roman" panose="02020603050405020304" pitchFamily="18" charset="0"/>
              </a:rPr>
              <a:t>COMITATO PER LA VALUTAZIONE È COMPOSTO DA</a:t>
            </a:r>
            <a:r>
              <a:rPr kumimoji="0" lang="it-IT" altLang="it-IT" sz="2400" b="0" i="0" u="none" strike="noStrike" cap="none" normalizeH="0" baseline="0" dirty="0">
                <a:ln>
                  <a:noFill/>
                </a:ln>
                <a:solidFill>
                  <a:schemeClr val="accent1"/>
                </a:solidFill>
                <a:effectLst/>
                <a:latin typeface="Times New Roman" panose="02020603050405020304" pitchFamily="18" charset="0"/>
                <a:ea typeface="Times New Roman" panose="02020603050405020304" pitchFamily="18" charset="0"/>
              </a:rPr>
              <a:t>: </a:t>
            </a:r>
            <a:endParaRPr kumimoji="0" lang="it-IT" altLang="it-IT" sz="2400" b="0" i="0" u="none" strike="noStrike" cap="none" normalizeH="0" baseline="0" dirty="0">
              <a:ln>
                <a:noFill/>
              </a:ln>
              <a:solidFill>
                <a:schemeClr val="accent1"/>
              </a:solidFill>
              <a:effectLst/>
              <a:latin typeface="Arial" panose="020B0604020202020204" pitchFamily="34" charset="0"/>
            </a:endParaRPr>
          </a:p>
        </p:txBody>
      </p:sp>
      <p:sp>
        <p:nvSpPr>
          <p:cNvPr id="3" name="Segnaposto contenuto 2">
            <a:extLst>
              <a:ext uri="{FF2B5EF4-FFF2-40B4-BE49-F238E27FC236}">
                <a16:creationId xmlns:a16="http://schemas.microsoft.com/office/drawing/2014/main" id="{601A1C4D-3D0C-0A4F-AD70-CC63F5AA29C8}"/>
              </a:ext>
            </a:extLst>
          </p:cNvPr>
          <p:cNvSpPr>
            <a:spLocks noGrp="1"/>
          </p:cNvSpPr>
          <p:nvPr>
            <p:ph idx="1"/>
          </p:nvPr>
        </p:nvSpPr>
        <p:spPr>
          <a:xfrm>
            <a:off x="685330" y="1601772"/>
            <a:ext cx="7773339" cy="3923212"/>
          </a:xfrm>
        </p:spPr>
        <p:txBody>
          <a:bodyPr>
            <a:normAutofit lnSpcReduction="10000"/>
          </a:bodyPr>
          <a:lstStyle/>
          <a:p>
            <a:pPr lvl="0"/>
            <a:r>
              <a:rPr lang="en-GB" dirty="0"/>
              <a:t>DS, </a:t>
            </a:r>
            <a:r>
              <a:rPr lang="en-GB" dirty="0" err="1"/>
              <a:t>che</a:t>
            </a:r>
            <a:r>
              <a:rPr lang="en-GB" dirty="0"/>
              <a:t> lo </a:t>
            </a:r>
            <a:r>
              <a:rPr lang="en-GB" dirty="0" err="1"/>
              <a:t>presiede</a:t>
            </a:r>
            <a:endParaRPr lang="it-IT" dirty="0"/>
          </a:p>
          <a:p>
            <a:pPr lvl="0"/>
            <a:r>
              <a:rPr lang="it-IT" dirty="0"/>
              <a:t>2 docenti: eletti dal C. D. </a:t>
            </a:r>
          </a:p>
          <a:p>
            <a:pPr lvl="0"/>
            <a:r>
              <a:rPr lang="it-IT" dirty="0"/>
              <a:t>1 docente: eletto dal C.I. </a:t>
            </a:r>
          </a:p>
          <a:p>
            <a:pPr lvl="0"/>
            <a:r>
              <a:rPr lang="en-GB" dirty="0" err="1"/>
              <a:t>docente</a:t>
            </a:r>
            <a:r>
              <a:rPr lang="en-GB" dirty="0"/>
              <a:t> tutor</a:t>
            </a:r>
            <a:endParaRPr lang="it-IT" dirty="0"/>
          </a:p>
          <a:p>
            <a:pPr marL="0" indent="0">
              <a:buNone/>
            </a:pPr>
            <a:endParaRPr lang="en-GB" dirty="0"/>
          </a:p>
          <a:p>
            <a:pPr marL="0" indent="0">
              <a:buNone/>
            </a:pPr>
            <a:r>
              <a:rPr lang="it-IT" b="1" dirty="0"/>
              <a:t>Esprime il parere</a:t>
            </a:r>
            <a:r>
              <a:rPr lang="it-IT" dirty="0"/>
              <a:t> di superamento/non superamento del periodo di formazione e prova. </a:t>
            </a:r>
          </a:p>
          <a:p>
            <a:pPr marL="0" indent="0">
              <a:buNone/>
            </a:pPr>
            <a:r>
              <a:rPr lang="it-IT" dirty="0"/>
              <a:t>Tale </a:t>
            </a:r>
            <a:r>
              <a:rPr lang="it-IT" b="1" dirty="0"/>
              <a:t>parere è obbligatorio</a:t>
            </a:r>
            <a:r>
              <a:rPr lang="it-IT" dirty="0"/>
              <a:t>, ma non vincolante per il dirigente scolastico.</a:t>
            </a:r>
          </a:p>
          <a:p>
            <a:pPr marL="0" indent="0">
              <a:buNone/>
            </a:pPr>
            <a:endParaRPr lang="it-IT" dirty="0"/>
          </a:p>
          <a:p>
            <a:endParaRPr lang="it-IT" dirty="0"/>
          </a:p>
        </p:txBody>
      </p:sp>
    </p:spTree>
    <p:extLst>
      <p:ext uri="{BB962C8B-B14F-4D97-AF65-F5344CB8AC3E}">
        <p14:creationId xmlns:p14="http://schemas.microsoft.com/office/powerpoint/2010/main" val="2097940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F19F4-9E8A-574B-BD1C-6EA89B512558}"/>
              </a:ext>
            </a:extLst>
          </p:cNvPr>
          <p:cNvSpPr>
            <a:spLocks noGrp="1"/>
          </p:cNvSpPr>
          <p:nvPr>
            <p:ph type="title"/>
          </p:nvPr>
        </p:nvSpPr>
        <p:spPr>
          <a:xfrm>
            <a:off x="685331" y="268710"/>
            <a:ext cx="7773338" cy="1596177"/>
          </a:xfrm>
        </p:spPr>
        <p:txBody>
          <a:bodyPr>
            <a:normAutofit/>
          </a:bodyPr>
          <a:lstStyle/>
          <a:p>
            <a:r>
              <a:rPr lang="it-IT" cap="none" dirty="0">
                <a:ln w="0"/>
                <a:solidFill>
                  <a:schemeClr val="accent1"/>
                </a:solidFill>
                <a:effectLst>
                  <a:outerShdw blurRad="38100" dist="25400" dir="5400000" algn="ctr" rotWithShape="0">
                    <a:srgbClr val="6E747A">
                      <a:alpha val="43000"/>
                    </a:srgbClr>
                  </a:outerShdw>
                </a:effectLst>
              </a:rPr>
              <a:t>COSA DEVE PRESENTARE IL DOCENTE NEOASSUNTO AL COMITATO DI VALUTAZIONE:</a:t>
            </a:r>
          </a:p>
        </p:txBody>
      </p:sp>
      <p:sp>
        <p:nvSpPr>
          <p:cNvPr id="3" name="Segnaposto contenuto 2">
            <a:extLst>
              <a:ext uri="{FF2B5EF4-FFF2-40B4-BE49-F238E27FC236}">
                <a16:creationId xmlns:a16="http://schemas.microsoft.com/office/drawing/2014/main" id="{9745F399-210A-F345-8745-A9E7E56A2688}"/>
              </a:ext>
            </a:extLst>
          </p:cNvPr>
          <p:cNvSpPr>
            <a:spLocks noGrp="1"/>
          </p:cNvSpPr>
          <p:nvPr>
            <p:ph idx="1"/>
          </p:nvPr>
        </p:nvSpPr>
        <p:spPr>
          <a:xfrm>
            <a:off x="685331" y="1864887"/>
            <a:ext cx="7773339" cy="4724403"/>
          </a:xfrm>
        </p:spPr>
        <p:txBody>
          <a:bodyPr>
            <a:normAutofit/>
          </a:bodyPr>
          <a:lstStyle/>
          <a:p>
            <a:r>
              <a:rPr lang="it-IT" b="1" dirty="0"/>
              <a:t>ATTESTATO DI FREQUENZA </a:t>
            </a:r>
            <a:r>
              <a:rPr lang="it-IT" dirty="0"/>
              <a:t>ALLA FORMAZIONE IN PRESENZA dove VERRANNO RICONOSCIUTE LE 18 ORE DI FORMAZIONE CON LA SCUOLA POLO + 12 ORE PEER TO PEER (ATTESTATO PRODOTTO DALLA SCUOLA POLO).  VERRÀ </a:t>
            </a:r>
            <a:r>
              <a:rPr lang="it-IT" b="1" dirty="0"/>
              <a:t>INVIATO VIA MAIL </a:t>
            </a:r>
            <a:r>
              <a:rPr lang="it-IT" dirty="0"/>
              <a:t>AL CORSISTA ED ALLA SUA SCUOLA, DA PRESENTARE AL COMITATO DI VALUTAZIONE. </a:t>
            </a:r>
          </a:p>
          <a:p>
            <a:r>
              <a:rPr lang="it-IT" dirty="0"/>
              <a:t>il proprio</a:t>
            </a:r>
            <a:r>
              <a:rPr lang="it-IT" b="1" dirty="0"/>
              <a:t> PORTFOLIO PERSONALE </a:t>
            </a:r>
            <a:r>
              <a:rPr lang="it-IT" dirty="0"/>
              <a:t>(compilato attraverso la piattaforma INDIRE), contenente la descrizione del suo curriculum personale e l’elaborazione di un bilancio delle sue competenze e la previsione di un piano di sviluppo personale. Almeno 5 gg prima della data fissata per il colloquio il Ds lo trasmetterà </a:t>
            </a:r>
            <a:r>
              <a:rPr lang="it-IT" u="sng" dirty="0"/>
              <a:t>per conoscenza al </a:t>
            </a:r>
            <a:r>
              <a:rPr lang="it-IT" b="1" u="sng" dirty="0"/>
              <a:t>tutor</a:t>
            </a:r>
            <a:r>
              <a:rPr lang="it-IT" u="sng" dirty="0"/>
              <a:t> </a:t>
            </a:r>
            <a:r>
              <a:rPr lang="it-IT" dirty="0"/>
              <a:t>(così come ai membri del Comitato di valutazione).</a:t>
            </a:r>
          </a:p>
          <a:p>
            <a:endParaRPr lang="it-IT" dirty="0"/>
          </a:p>
        </p:txBody>
      </p:sp>
    </p:spTree>
    <p:extLst>
      <p:ext uri="{BB962C8B-B14F-4D97-AF65-F5344CB8AC3E}">
        <p14:creationId xmlns:p14="http://schemas.microsoft.com/office/powerpoint/2010/main" val="250257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9222" y="789690"/>
            <a:ext cx="8519583" cy="1256428"/>
          </a:xfrm>
        </p:spPr>
        <p:txBody>
          <a:bodyPr>
            <a:normAutofit fontScale="90000"/>
          </a:bodyPr>
          <a:lstStyle/>
          <a:p>
            <a:pPr algn="ctr"/>
            <a:r>
              <a:rPr lang="it-IT" sz="3600" cap="none" dirty="0">
                <a:ln w="0"/>
                <a:solidFill>
                  <a:schemeClr val="accent1"/>
                </a:solidFill>
                <a:effectLst>
                  <a:outerShdw blurRad="38100" dist="25400" dir="5400000" algn="ctr" rotWithShape="0">
                    <a:srgbClr val="6E747A">
                      <a:alpha val="43000"/>
                    </a:srgbClr>
                  </a:outerShdw>
                </a:effectLst>
              </a:rPr>
              <a:t>PIATTAFORMA FORMAZIONE DOCENTI NEOASSUNTI REGIONE TOSCANA</a:t>
            </a:r>
            <a:br>
              <a:rPr lang="it-IT" sz="4400" dirty="0"/>
            </a:br>
            <a:endParaRPr lang="it-IT" sz="4400" dirty="0"/>
          </a:p>
        </p:txBody>
      </p:sp>
      <p:sp>
        <p:nvSpPr>
          <p:cNvPr id="3" name="Segnaposto contenuto 2"/>
          <p:cNvSpPr>
            <a:spLocks noGrp="1"/>
          </p:cNvSpPr>
          <p:nvPr>
            <p:ph idx="1"/>
          </p:nvPr>
        </p:nvSpPr>
        <p:spPr>
          <a:xfrm>
            <a:off x="891250" y="1763486"/>
            <a:ext cx="7935249" cy="4027713"/>
          </a:xfrm>
        </p:spPr>
        <p:txBody>
          <a:bodyPr>
            <a:normAutofit/>
          </a:bodyPr>
          <a:lstStyle/>
          <a:p>
            <a:pPr marL="0" indent="0" algn="ctr">
              <a:buNone/>
            </a:pPr>
            <a:r>
              <a:rPr lang="it-IT" sz="3600" dirty="0">
                <a:hlinkClick r:id="rId2"/>
              </a:rPr>
              <a:t>http://neoassunti.usrtoscana.it</a:t>
            </a:r>
            <a:endParaRPr lang="it-IT" sz="3600" dirty="0"/>
          </a:p>
          <a:p>
            <a:pPr marL="0" indent="0">
              <a:buNone/>
            </a:pPr>
            <a:endParaRPr lang="it-IT" dirty="0"/>
          </a:p>
          <a:p>
            <a:pPr marL="0" indent="0">
              <a:buNone/>
            </a:pPr>
            <a:r>
              <a:rPr lang="it-IT" dirty="0"/>
              <a:t>IN PIATTAFORMA POTRETE TROVARE TUTTE LE INFORMAZIONI AGGIORNATE SUL PERCORSO DI FORMAZIONE:</a:t>
            </a:r>
          </a:p>
          <a:p>
            <a:r>
              <a:rPr lang="it-IT" dirty="0"/>
              <a:t>NEWS E ARCHIVIO DELLE NOTIZIE</a:t>
            </a:r>
          </a:p>
          <a:p>
            <a:r>
              <a:rPr lang="it-IT" dirty="0"/>
              <a:t>COMUNICAZIONI DELLA SCUOLA POLO E DELL’USR</a:t>
            </a:r>
          </a:p>
          <a:p>
            <a:r>
              <a:rPr lang="it-IT" dirty="0"/>
              <a:t>MATERIALI PER I LABORATORI CHE VERRANNO FORNITI DAI DOCENTI FORMATORI</a:t>
            </a:r>
          </a:p>
          <a:p>
            <a:pPr marL="0" indent="0">
              <a:buNone/>
            </a:pPr>
            <a:endParaRPr lang="it-IT" dirty="0"/>
          </a:p>
          <a:p>
            <a:pPr marL="0" indent="0">
              <a:buNone/>
            </a:pPr>
            <a:endParaRPr lang="it-IT" dirty="0"/>
          </a:p>
          <a:p>
            <a:pPr marL="0" indent="0">
              <a:buNone/>
            </a:pPr>
            <a:endParaRPr lang="it-IT" sz="3200" dirty="0"/>
          </a:p>
        </p:txBody>
      </p:sp>
    </p:spTree>
    <p:extLst>
      <p:ext uri="{BB962C8B-B14F-4D97-AF65-F5344CB8AC3E}">
        <p14:creationId xmlns:p14="http://schemas.microsoft.com/office/powerpoint/2010/main" val="37885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25F2-11EE-4942-BF76-DECC646C5B39}"/>
              </a:ext>
            </a:extLst>
          </p:cNvPr>
          <p:cNvSpPr>
            <a:spLocks noGrp="1"/>
          </p:cNvSpPr>
          <p:nvPr>
            <p:ph type="title"/>
          </p:nvPr>
        </p:nvSpPr>
        <p:spPr>
          <a:xfrm>
            <a:off x="914400" y="503238"/>
            <a:ext cx="7313613" cy="1541462"/>
          </a:xfrm>
        </p:spPr>
        <p:txBody>
          <a:bodyPr>
            <a:normAutofit/>
          </a:bodyPr>
          <a:lstStyle/>
          <a:p>
            <a:pPr algn="ctr"/>
            <a:r>
              <a:rPr lang="it-IT" sz="5400" cap="none" dirty="0">
                <a:ln w="0"/>
                <a:solidFill>
                  <a:schemeClr val="accent1"/>
                </a:solidFill>
                <a:effectLst>
                  <a:outerShdw blurRad="38100" dist="25400" dir="5400000" algn="ctr" rotWithShape="0">
                    <a:srgbClr val="6E747A">
                      <a:alpha val="43000"/>
                    </a:srgbClr>
                  </a:outerShdw>
                </a:effectLst>
              </a:rPr>
              <a:t>CONTATTI</a:t>
            </a:r>
            <a:br>
              <a:rPr lang="it-IT" sz="4800" dirty="0"/>
            </a:br>
            <a:endParaRPr lang="it-IT" dirty="0"/>
          </a:p>
        </p:txBody>
      </p:sp>
      <p:sp>
        <p:nvSpPr>
          <p:cNvPr id="3" name="Segnaposto contenuto 2">
            <a:extLst>
              <a:ext uri="{FF2B5EF4-FFF2-40B4-BE49-F238E27FC236}">
                <a16:creationId xmlns:a16="http://schemas.microsoft.com/office/drawing/2014/main" id="{2E4C7BBC-0DCC-D44F-B353-2A69F77E9EDC}"/>
              </a:ext>
            </a:extLst>
          </p:cNvPr>
          <p:cNvSpPr>
            <a:spLocks noGrp="1"/>
          </p:cNvSpPr>
          <p:nvPr>
            <p:ph idx="1"/>
          </p:nvPr>
        </p:nvSpPr>
        <p:spPr>
          <a:xfrm>
            <a:off x="446567" y="1541721"/>
            <a:ext cx="8229600" cy="4249479"/>
          </a:xfrm>
        </p:spPr>
        <p:txBody>
          <a:bodyPr>
            <a:normAutofit fontScale="55000" lnSpcReduction="20000"/>
          </a:bodyPr>
          <a:lstStyle/>
          <a:p>
            <a:pPr marL="0" indent="0" algn="ctr">
              <a:buNone/>
            </a:pPr>
            <a:endParaRPr lang="it-IT" sz="4000" dirty="0"/>
          </a:p>
          <a:p>
            <a:pPr marL="0" indent="0" algn="ctr">
              <a:buNone/>
            </a:pPr>
            <a:r>
              <a:rPr lang="it-IT" sz="4000" dirty="0"/>
              <a:t>MAIL ATTIVA </a:t>
            </a:r>
          </a:p>
          <a:p>
            <a:pPr marL="0" indent="0" algn="ctr">
              <a:buNone/>
            </a:pPr>
            <a:r>
              <a:rPr lang="en-GB" sz="4000" dirty="0"/>
              <a:t>	</a:t>
            </a:r>
            <a:r>
              <a:rPr lang="en-GB" sz="6500" dirty="0">
                <a:solidFill>
                  <a:srgbClr val="3366FF"/>
                </a:solidFill>
                <a:hlinkClick r:id="rId2"/>
              </a:rPr>
              <a:t>neoasSUNTI@DAVINCIFASCETTI.IT</a:t>
            </a:r>
            <a:endParaRPr lang="en-GB" sz="6500" dirty="0">
              <a:solidFill>
                <a:srgbClr val="3366FF"/>
              </a:solidFill>
            </a:endParaRPr>
          </a:p>
          <a:p>
            <a:pPr marL="0" indent="0" algn="ctr">
              <a:buNone/>
            </a:pPr>
            <a:endParaRPr lang="it-IT" sz="3600" dirty="0"/>
          </a:p>
          <a:p>
            <a:pPr marL="0" indent="0" algn="ctr">
              <a:buNone/>
            </a:pPr>
            <a:r>
              <a:rPr lang="it-IT" sz="3600" dirty="0"/>
              <a:t>per rispondere ai docenti neoassunti su dubbi riguardanti il percorso formativo E PER INVIARE AGLI STESSI DOCUMENTAZIONI VARIE, COMPRESO L’ATTESTATO FINALE DA PRESENTARE AL COMITATO DI VALUTAZIONE.</a:t>
            </a:r>
            <a:r>
              <a:rPr lang="en-GB" sz="3600" dirty="0">
                <a:solidFill>
                  <a:srgbClr val="3366FF"/>
                </a:solidFill>
              </a:rPr>
              <a:t> </a:t>
            </a:r>
          </a:p>
          <a:p>
            <a:endParaRPr lang="it-IT" dirty="0"/>
          </a:p>
        </p:txBody>
      </p:sp>
    </p:spTree>
    <p:extLst>
      <p:ext uri="{BB962C8B-B14F-4D97-AF65-F5344CB8AC3E}">
        <p14:creationId xmlns:p14="http://schemas.microsoft.com/office/powerpoint/2010/main" val="272162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2428345"/>
          </a:xfrm>
        </p:spPr>
        <p:txBody>
          <a:bodyPr>
            <a:normAutofit fontScale="90000"/>
          </a:bodyPr>
          <a:lstStyle/>
          <a:p>
            <a:pPr algn="ctr"/>
            <a:br>
              <a:rPr lang="it-IT" sz="6000" b="1" dirty="0">
                <a:solidFill>
                  <a:schemeClr val="bg2">
                    <a:lumMod val="25000"/>
                  </a:schemeClr>
                </a:solidFill>
              </a:rPr>
            </a:br>
            <a:br>
              <a:rPr lang="it-IT" sz="6000" b="1" dirty="0">
                <a:solidFill>
                  <a:schemeClr val="bg2">
                    <a:lumMod val="25000"/>
                  </a:schemeClr>
                </a:solidFill>
              </a:rPr>
            </a:br>
            <a:r>
              <a:rPr lang="it-IT" sz="6700" b="1" dirty="0">
                <a:solidFill>
                  <a:schemeClr val="accent3"/>
                </a:solidFill>
              </a:rPr>
              <a:t>GRAZIE</a:t>
            </a:r>
            <a:r>
              <a:rPr lang="it-IT" sz="6000" b="1" dirty="0">
                <a:solidFill>
                  <a:srgbClr val="92D050"/>
                </a:solidFill>
              </a:rPr>
              <a:t> </a:t>
            </a:r>
            <a:br>
              <a:rPr lang="it-IT" sz="6000" b="1" dirty="0">
                <a:solidFill>
                  <a:srgbClr val="92D050"/>
                </a:solidFill>
              </a:rPr>
            </a:br>
            <a:endParaRPr lang="it-IT" sz="6000" dirty="0">
              <a:solidFill>
                <a:srgbClr val="92D050"/>
              </a:solidFill>
            </a:endParaRPr>
          </a:p>
        </p:txBody>
      </p:sp>
      <p:sp>
        <p:nvSpPr>
          <p:cNvPr id="5" name="Rettangolo 4"/>
          <p:cNvSpPr/>
          <p:nvPr/>
        </p:nvSpPr>
        <p:spPr>
          <a:xfrm>
            <a:off x="1" y="3244334"/>
            <a:ext cx="9144000" cy="923330"/>
          </a:xfrm>
          <a:prstGeom prst="rect">
            <a:avLst/>
          </a:prstGeom>
        </p:spPr>
        <p:txBody>
          <a:bodyPr wrap="square">
            <a:spAutoFit/>
          </a:bodyPr>
          <a:lstStyle/>
          <a:p>
            <a:pPr algn="ctr"/>
            <a:r>
              <a:rPr lang="it-IT" sz="5400" b="1" dirty="0">
                <a:solidFill>
                  <a:schemeClr val="accent3"/>
                </a:solidFill>
              </a:rPr>
              <a:t>(E BUON ANNO….</a:t>
            </a:r>
            <a:r>
              <a:rPr lang="it-IT" sz="3600" b="1" dirty="0">
                <a:solidFill>
                  <a:schemeClr val="accent3"/>
                </a:solidFill>
              </a:rPr>
              <a:t>DI PROVA</a:t>
            </a:r>
            <a:r>
              <a:rPr lang="it-IT" sz="5400" b="1" dirty="0">
                <a:solidFill>
                  <a:schemeClr val="accent3"/>
                </a:solidFill>
              </a:rPr>
              <a:t>!!!)</a:t>
            </a:r>
            <a:endParaRPr lang="it-IT" sz="5400" dirty="0">
              <a:solidFill>
                <a:schemeClr val="accent3"/>
              </a:solidFill>
            </a:endParaRPr>
          </a:p>
        </p:txBody>
      </p:sp>
    </p:spTree>
    <p:extLst>
      <p:ext uri="{BB962C8B-B14F-4D97-AF65-F5344CB8AC3E}">
        <p14:creationId xmlns:p14="http://schemas.microsoft.com/office/powerpoint/2010/main" val="3935909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8E9C3-BC40-4142-8F17-A0C7E365FAE8}"/>
              </a:ext>
            </a:extLst>
          </p:cNvPr>
          <p:cNvSpPr>
            <a:spLocks noGrp="1"/>
          </p:cNvSpPr>
          <p:nvPr>
            <p:ph type="title"/>
          </p:nvPr>
        </p:nvSpPr>
        <p:spPr>
          <a:xfrm>
            <a:off x="761061" y="624110"/>
            <a:ext cx="7773339" cy="1280890"/>
          </a:xfrm>
        </p:spPr>
        <p:txBody>
          <a:bodyPr>
            <a:normAutofit fontScale="90000"/>
          </a:bodyPr>
          <a:lstStyle/>
          <a:p>
            <a:r>
              <a:rPr lang="it-IT" cap="none" dirty="0">
                <a:ln w="0"/>
                <a:solidFill>
                  <a:srgbClr val="0070C0"/>
                </a:solidFill>
                <a:effectLst>
                  <a:outerShdw blurRad="38100" dist="25400" dir="5400000" algn="ctr" rotWithShape="0">
                    <a:srgbClr val="6E747A">
                      <a:alpha val="43000"/>
                    </a:srgbClr>
                  </a:outerShdw>
                </a:effectLst>
              </a:rPr>
              <a:t>NON DEVONO SVOLGERE IL PERIODO DI PROVA I DOCENTI </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 15-11-22 </a:t>
            </a:r>
            <a:r>
              <a:rPr lang="it-IT" dirty="0">
                <a:solidFill>
                  <a:srgbClr val="0070C0"/>
                </a:solidFill>
              </a:rPr>
              <a:t>: </a:t>
            </a:r>
            <a:br>
              <a:rPr lang="it-IT" dirty="0">
                <a:solidFill>
                  <a:srgbClr val="0070C0"/>
                </a:solidFill>
              </a:rPr>
            </a:br>
            <a:endParaRPr lang="it-IT" dirty="0">
              <a:solidFill>
                <a:srgbClr val="0070C0"/>
              </a:solidFill>
            </a:endParaRPr>
          </a:p>
        </p:txBody>
      </p:sp>
      <p:sp>
        <p:nvSpPr>
          <p:cNvPr id="3" name="Segnaposto contenuto 2">
            <a:extLst>
              <a:ext uri="{FF2B5EF4-FFF2-40B4-BE49-F238E27FC236}">
                <a16:creationId xmlns:a16="http://schemas.microsoft.com/office/drawing/2014/main" id="{BB630690-DA3C-7141-866A-DA6E5CDA6EDC}"/>
              </a:ext>
            </a:extLst>
          </p:cNvPr>
          <p:cNvSpPr>
            <a:spLocks noGrp="1"/>
          </p:cNvSpPr>
          <p:nvPr>
            <p:ph idx="1"/>
          </p:nvPr>
        </p:nvSpPr>
        <p:spPr>
          <a:xfrm>
            <a:off x="685331" y="1484416"/>
            <a:ext cx="7773339" cy="4603868"/>
          </a:xfrm>
        </p:spPr>
        <p:txBody>
          <a:bodyPr>
            <a:normAutofit fontScale="77500" lnSpcReduction="20000"/>
          </a:bodyPr>
          <a:lstStyle/>
          <a:p>
            <a:r>
              <a:rPr lang="it-IT" cap="none" dirty="0"/>
              <a:t>CHE ABBIANO GIÀ SVOLTO IL PERIODO DI FORMAZIONE E PROVA O IL PERCORSO FIT EX DDG 85/2018 NELLO STESSO GRADO DI NUOVA IMMISSIONE IN RUOLO </a:t>
            </a:r>
          </a:p>
          <a:p>
            <a:r>
              <a:rPr lang="it-IT" cap="none" dirty="0"/>
              <a:t>CHE ABBIANO OTTENUTO IL RIENTRO IN UN PRECEDENTE RUOLO NEL QUALE ABBIANO GIÀ SVOLTO IL PERIODO DI FORMAZIONE E PROVA O IL PERCORSO FIT EX DDG 85/2018;</a:t>
            </a:r>
          </a:p>
          <a:p>
            <a:r>
              <a:rPr lang="it-IT" cap="none" dirty="0"/>
              <a:t>GIÀ IMMESSI IN RUOLO CON RISERVA, CHE ABBIANO SUPERATO POSITIVAMENTE L’ANNO DI FORMAZIONE E DI PROVA O IL PERCORSO FIT EX DDG 85/2018 E SIANO NUOVAMENTE ASSUNTI PER IL MEDESIMO GRADO; </a:t>
            </a:r>
          </a:p>
          <a:p>
            <a:r>
              <a:rPr lang="it-IT" cap="none" dirty="0"/>
              <a:t>CHE ABBIANO OTTENUTO IL TRASFERIMENTO DA POSTO COMUNE A SOSTEGNO E VICEVERSA NELL’AMBITO DEL MEDESIMO GRADO. </a:t>
            </a:r>
          </a:p>
          <a:p>
            <a:r>
              <a:rPr lang="it-IT" sz="2100" dirty="0">
                <a:effectLst/>
                <a:latin typeface="Calibri" panose="020F0502020204030204" pitchFamily="34" charset="0"/>
                <a:ea typeface="Calibri" panose="020F0502020204030204" pitchFamily="34" charset="0"/>
                <a:cs typeface="Times New Roman" panose="02020603050405020304" pitchFamily="18" charset="0"/>
              </a:rPr>
              <a:t>che abbiano ottenuto il passaggio di cattedra nello stesso grado di scuola. Sono ricompresi nella categoria in esame coloro che hanno concluso positivamente l’anno di formazione ed il periodo di prova a seguito di selezione di nomina finalizzata all’immissione in ruolo e siano successivamente immessi in ruolo su classe di concorso del medesimo grado di scuola sulla base di una diversa procedura selettiva.</a:t>
            </a:r>
          </a:p>
          <a:p>
            <a:endParaRPr lang="it-IT" cap="none" dirty="0">
              <a:solidFill>
                <a:srgbClr val="FFC000"/>
              </a:solidFill>
            </a:endParaRPr>
          </a:p>
          <a:p>
            <a:endParaRPr lang="it-IT" dirty="0"/>
          </a:p>
          <a:p>
            <a:endParaRPr lang="it-IT" dirty="0"/>
          </a:p>
        </p:txBody>
      </p:sp>
    </p:spTree>
    <p:extLst>
      <p:ext uri="{BB962C8B-B14F-4D97-AF65-F5344CB8AC3E}">
        <p14:creationId xmlns:p14="http://schemas.microsoft.com/office/powerpoint/2010/main" val="206131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C1AF4-2860-FD57-B846-456FBCBDAFC4}"/>
              </a:ext>
            </a:extLst>
          </p:cNvPr>
          <p:cNvSpPr>
            <a:spLocks noGrp="1"/>
          </p:cNvSpPr>
          <p:nvPr>
            <p:ph type="title"/>
          </p:nvPr>
        </p:nvSpPr>
        <p:spPr>
          <a:xfrm>
            <a:off x="157655" y="118754"/>
            <a:ext cx="8376745" cy="1579418"/>
          </a:xfrm>
        </p:spPr>
        <p:txBody>
          <a:bodyPr/>
          <a:lstStyle/>
          <a:p>
            <a:r>
              <a:rPr lang="it-IT" dirty="0">
                <a:solidFill>
                  <a:srgbClr val="0070C0"/>
                </a:solidFill>
              </a:rPr>
              <a:t>SUPERARE IL PERIODO DI PROVA </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 15-11-22 </a:t>
            </a:r>
            <a:endParaRPr lang="it-IT" dirty="0">
              <a:solidFill>
                <a:srgbClr val="0070C0"/>
              </a:solidFill>
            </a:endParaRPr>
          </a:p>
        </p:txBody>
      </p:sp>
      <p:sp>
        <p:nvSpPr>
          <p:cNvPr id="3" name="Segnaposto contenuto 2">
            <a:extLst>
              <a:ext uri="{FF2B5EF4-FFF2-40B4-BE49-F238E27FC236}">
                <a16:creationId xmlns:a16="http://schemas.microsoft.com/office/drawing/2014/main" id="{23F6A84D-72A5-E670-8CA5-1241112921EA}"/>
              </a:ext>
            </a:extLst>
          </p:cNvPr>
          <p:cNvSpPr>
            <a:spLocks noGrp="1"/>
          </p:cNvSpPr>
          <p:nvPr>
            <p:ph idx="1"/>
          </p:nvPr>
        </p:nvSpPr>
        <p:spPr>
          <a:xfrm>
            <a:off x="475013" y="1698171"/>
            <a:ext cx="8059387" cy="4213051"/>
          </a:xfrm>
        </p:spPr>
        <p:txBody>
          <a:bodyPr>
            <a:norm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Ai sensi del D.M n. 226/2022, il superamento del periodo di formazione e prova è subordinato allo svolgimento del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servizio effettivamente prestato</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centottanta giorni </a:t>
            </a:r>
            <a:r>
              <a:rPr lang="it-IT" sz="1800" dirty="0">
                <a:effectLst/>
                <a:latin typeface="Calibri" panose="020F0502020204030204" pitchFamily="34" charset="0"/>
                <a:ea typeface="Calibri" panose="020F0502020204030204" pitchFamily="34" charset="0"/>
                <a:cs typeface="Times New Roman" panose="02020603050405020304" pitchFamily="18" charset="0"/>
              </a:rPr>
              <a:t>nel corso dell'anno scolastico, di cui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centoventi</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le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attività didattiche</a:t>
            </a:r>
            <a:r>
              <a:rPr lang="it-IT" sz="1800" dirty="0">
                <a:effectLst/>
                <a:latin typeface="Calibri" panose="020F0502020204030204" pitchFamily="34" charset="0"/>
                <a:ea typeface="Calibri" panose="020F0502020204030204" pitchFamily="34" charset="0"/>
                <a:cs typeface="Times New Roman" panose="02020603050405020304" pitchFamily="18" charset="0"/>
              </a:rPr>
              <a:t>, al superamento del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test finale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e alla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valutazione positiva </a:t>
            </a:r>
            <a:r>
              <a:rPr lang="it-IT" sz="1800" dirty="0">
                <a:effectLst/>
                <a:latin typeface="Calibri" panose="020F0502020204030204" pitchFamily="34" charset="0"/>
                <a:ea typeface="Calibri" panose="020F0502020204030204" pitchFamily="34" charset="0"/>
                <a:cs typeface="Times New Roman" panose="02020603050405020304" pitchFamily="18" charset="0"/>
              </a:rPr>
              <a:t>del percorso di formazione e periodo di prova in servizio.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Fermo restando l'</a:t>
            </a:r>
            <a:r>
              <a:rPr lang="it-IT" sz="1800" b="1" dirty="0">
                <a:effectLst/>
                <a:latin typeface="Calibri" panose="020F0502020204030204" pitchFamily="34" charset="0"/>
                <a:ea typeface="Calibri" panose="020F0502020204030204" pitchFamily="34" charset="0"/>
                <a:cs typeface="Times New Roman" panose="02020603050405020304" pitchFamily="18" charset="0"/>
              </a:rPr>
              <a:t>obbligo delle 50 ore di formazione </a:t>
            </a:r>
            <a:r>
              <a:rPr lang="it-IT" sz="1800" dirty="0">
                <a:effectLst/>
                <a:latin typeface="Calibri" panose="020F0502020204030204" pitchFamily="34" charset="0"/>
                <a:ea typeface="Calibri" panose="020F0502020204030204" pitchFamily="34" charset="0"/>
                <a:cs typeface="Times New Roman" panose="02020603050405020304" pitchFamily="18" charset="0"/>
              </a:rPr>
              <a:t>previste, 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centottanta giorni di servizio e i centoventi giorni di attività didattica sono proporzionalmente ridotti per i docenti con prestazione o orario inferiore su cattedra o posto. </a:t>
            </a:r>
          </a:p>
          <a:p>
            <a:endParaRPr lang="it-IT" dirty="0"/>
          </a:p>
        </p:txBody>
      </p:sp>
    </p:spTree>
    <p:extLst>
      <p:ext uri="{BB962C8B-B14F-4D97-AF65-F5344CB8AC3E}">
        <p14:creationId xmlns:p14="http://schemas.microsoft.com/office/powerpoint/2010/main" val="425888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402461-81A4-0664-791C-E89381C0A03D}"/>
              </a:ext>
            </a:extLst>
          </p:cNvPr>
          <p:cNvSpPr>
            <a:spLocks noGrp="1"/>
          </p:cNvSpPr>
          <p:nvPr>
            <p:ph type="title"/>
          </p:nvPr>
        </p:nvSpPr>
        <p:spPr>
          <a:xfrm>
            <a:off x="394139" y="624110"/>
            <a:ext cx="8140262" cy="1280890"/>
          </a:xfrm>
        </p:spPr>
        <p:txBody>
          <a:bodyPr>
            <a:normAutofit fontScale="90000"/>
          </a:bodyPr>
          <a:lstStyle/>
          <a:p>
            <a:r>
              <a:rPr lang="it-IT" b="1" dirty="0">
                <a:solidFill>
                  <a:srgbClr val="0070C0"/>
                </a:solidFill>
              </a:rPr>
              <a:t>180 giorni di servizio</a:t>
            </a:r>
            <a:br>
              <a:rPr lang="it-IT" dirty="0">
                <a:solidFill>
                  <a:srgbClr val="0070C0"/>
                </a:solidFill>
              </a:rPr>
            </a:b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Articolo 3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solidFill>
                <a:srgbClr val="0070C0"/>
              </a:solidFill>
            </a:endParaRPr>
          </a:p>
        </p:txBody>
      </p:sp>
      <p:sp>
        <p:nvSpPr>
          <p:cNvPr id="3" name="Segnaposto contenuto 2">
            <a:extLst>
              <a:ext uri="{FF2B5EF4-FFF2-40B4-BE49-F238E27FC236}">
                <a16:creationId xmlns:a16="http://schemas.microsoft.com/office/drawing/2014/main" id="{ABDE9918-788F-58A2-CE34-427461C3F0BC}"/>
              </a:ext>
            </a:extLst>
          </p:cNvPr>
          <p:cNvSpPr>
            <a:spLocks noGrp="1"/>
          </p:cNvSpPr>
          <p:nvPr>
            <p:ph idx="1"/>
          </p:nvPr>
        </p:nvSpPr>
        <p:spPr>
          <a:xfrm>
            <a:off x="609599" y="1460664"/>
            <a:ext cx="7824953" cy="4545560"/>
          </a:xfrm>
        </p:spPr>
        <p:txBody>
          <a:bodyPr/>
          <a:lstStyle/>
          <a:p>
            <a:pPr marL="0" indent="0">
              <a:buNone/>
            </a:pPr>
            <a:r>
              <a:rPr lang="it-IT" sz="2400" dirty="0">
                <a:effectLst/>
                <a:latin typeface="Calibri" panose="020F0502020204030204" pitchFamily="34" charset="0"/>
                <a:ea typeface="Times New Roman" panose="02020603050405020304" pitchFamily="18" charset="0"/>
              </a:rPr>
              <a:t>Sono computabili nei </a:t>
            </a:r>
            <a:r>
              <a:rPr lang="it-IT" sz="2400" b="1" dirty="0">
                <a:effectLst/>
                <a:latin typeface="Calibri" panose="020F0502020204030204" pitchFamily="34" charset="0"/>
                <a:ea typeface="Times New Roman" panose="02020603050405020304" pitchFamily="18" charset="0"/>
              </a:rPr>
              <a:t>centottanta giorni </a:t>
            </a:r>
            <a:r>
              <a:rPr lang="it-IT" sz="2400" u="sng" dirty="0">
                <a:effectLst/>
                <a:latin typeface="Calibri" panose="020F0502020204030204" pitchFamily="34" charset="0"/>
                <a:ea typeface="Times New Roman" panose="02020603050405020304" pitchFamily="18" charset="0"/>
              </a:rPr>
              <a:t>tutte le attività connesse al servizio scolastico</a:t>
            </a:r>
            <a:r>
              <a:rPr lang="it-IT" sz="2400" dirty="0">
                <a:effectLst/>
                <a:latin typeface="Calibri" panose="020F0502020204030204" pitchFamily="34" charset="0"/>
                <a:ea typeface="Times New Roman" panose="02020603050405020304" pitchFamily="18" charset="0"/>
              </a:rPr>
              <a:t>, ivi </a:t>
            </a:r>
            <a:r>
              <a:rPr lang="it-IT" sz="2400" u="sng" dirty="0">
                <a:effectLst/>
                <a:latin typeface="Calibri" panose="020F0502020204030204" pitchFamily="34" charset="0"/>
                <a:ea typeface="Times New Roman" panose="02020603050405020304" pitchFamily="18" charset="0"/>
              </a:rPr>
              <a:t>compresi i periodi di sospensione delle lezioni e delle attività didattiche</a:t>
            </a:r>
            <a:r>
              <a:rPr lang="it-IT" sz="2400" dirty="0">
                <a:effectLst/>
                <a:latin typeface="Calibri" panose="020F0502020204030204" pitchFamily="34" charset="0"/>
                <a:ea typeface="Times New Roman" panose="02020603050405020304" pitchFamily="18" charset="0"/>
              </a:rPr>
              <a:t>, gli esami e gli scrutini ed ogni altro impegno di servizio, ad </a:t>
            </a:r>
            <a:r>
              <a:rPr lang="it-IT" sz="2400" b="1" dirty="0">
                <a:effectLst/>
                <a:latin typeface="Calibri" panose="020F0502020204030204" pitchFamily="34" charset="0"/>
                <a:ea typeface="Times New Roman" panose="02020603050405020304" pitchFamily="18" charset="0"/>
              </a:rPr>
              <a:t>esclusione</a:t>
            </a:r>
            <a:r>
              <a:rPr lang="it-IT" sz="2400" dirty="0">
                <a:effectLst/>
                <a:latin typeface="Calibri" panose="020F0502020204030204" pitchFamily="34" charset="0"/>
                <a:ea typeface="Times New Roman" panose="02020603050405020304" pitchFamily="18" charset="0"/>
              </a:rPr>
              <a:t> dei giorni di </a:t>
            </a:r>
            <a:r>
              <a:rPr lang="it-IT" sz="2400" b="1" dirty="0">
                <a:effectLst/>
                <a:latin typeface="Calibri" panose="020F0502020204030204" pitchFamily="34" charset="0"/>
                <a:ea typeface="Times New Roman" panose="02020603050405020304" pitchFamily="18" charset="0"/>
              </a:rPr>
              <a:t>congedo</a:t>
            </a:r>
            <a:r>
              <a:rPr lang="it-IT" sz="2400" dirty="0">
                <a:effectLst/>
                <a:latin typeface="Calibri" panose="020F0502020204030204" pitchFamily="34" charset="0"/>
                <a:ea typeface="Times New Roman" panose="02020603050405020304" pitchFamily="18" charset="0"/>
              </a:rPr>
              <a:t> ordinario e straordinario e di </a:t>
            </a:r>
            <a:r>
              <a:rPr lang="it-IT" sz="2400" b="1" dirty="0">
                <a:effectLst/>
                <a:latin typeface="Calibri" panose="020F0502020204030204" pitchFamily="34" charset="0"/>
                <a:ea typeface="Times New Roman" panose="02020603050405020304" pitchFamily="18" charset="0"/>
              </a:rPr>
              <a:t>aspettativa</a:t>
            </a:r>
            <a:r>
              <a:rPr lang="it-IT" sz="2400" dirty="0">
                <a:effectLst/>
                <a:latin typeface="Calibri" panose="020F0502020204030204" pitchFamily="34" charset="0"/>
                <a:ea typeface="Times New Roman" panose="02020603050405020304" pitchFamily="18" charset="0"/>
              </a:rPr>
              <a:t> a qualunque titolo fruiti. </a:t>
            </a:r>
          </a:p>
          <a:p>
            <a:pPr marL="0" indent="0">
              <a:buNone/>
            </a:pPr>
            <a:r>
              <a:rPr lang="it-IT" sz="2400" u="sng" dirty="0">
                <a:effectLst/>
                <a:latin typeface="Calibri" panose="020F0502020204030204" pitchFamily="34" charset="0"/>
                <a:ea typeface="Times New Roman" panose="02020603050405020304" pitchFamily="18" charset="0"/>
              </a:rPr>
              <a:t>Va computato </a:t>
            </a:r>
            <a:r>
              <a:rPr lang="it-IT" sz="2400" dirty="0">
                <a:effectLst/>
                <a:latin typeface="Calibri" panose="020F0502020204030204" pitchFamily="34" charset="0"/>
                <a:ea typeface="Times New Roman" panose="02020603050405020304" pitchFamily="18" charset="0"/>
              </a:rPr>
              <a:t>anche il </a:t>
            </a:r>
            <a:r>
              <a:rPr lang="it-IT" sz="2400" u="sng" dirty="0">
                <a:effectLst/>
                <a:latin typeface="Calibri" panose="020F0502020204030204" pitchFamily="34" charset="0"/>
                <a:ea typeface="Times New Roman" panose="02020603050405020304" pitchFamily="18" charset="0"/>
              </a:rPr>
              <a:t>primo mese </a:t>
            </a:r>
            <a:r>
              <a:rPr lang="it-IT" sz="2400" dirty="0">
                <a:effectLst/>
                <a:latin typeface="Calibri" panose="020F0502020204030204" pitchFamily="34" charset="0"/>
                <a:ea typeface="Times New Roman" panose="02020603050405020304" pitchFamily="18" charset="0"/>
              </a:rPr>
              <a:t>del periodo di </a:t>
            </a:r>
            <a:r>
              <a:rPr lang="it-IT" sz="2400" u="sng" dirty="0">
                <a:effectLst/>
                <a:latin typeface="Calibri" panose="020F0502020204030204" pitchFamily="34" charset="0"/>
                <a:ea typeface="Times New Roman" panose="02020603050405020304" pitchFamily="18" charset="0"/>
              </a:rPr>
              <a:t>astensione</a:t>
            </a:r>
            <a:r>
              <a:rPr lang="it-IT" sz="2400" dirty="0">
                <a:effectLst/>
                <a:latin typeface="Calibri" panose="020F0502020204030204" pitchFamily="34" charset="0"/>
                <a:ea typeface="Times New Roman" panose="02020603050405020304" pitchFamily="18" charset="0"/>
              </a:rPr>
              <a:t> </a:t>
            </a:r>
            <a:r>
              <a:rPr lang="it-IT" sz="2400" u="sng" dirty="0">
                <a:effectLst/>
                <a:latin typeface="Calibri" panose="020F0502020204030204" pitchFamily="34" charset="0"/>
                <a:ea typeface="Times New Roman" panose="02020603050405020304" pitchFamily="18" charset="0"/>
              </a:rPr>
              <a:t>obbligatoria</a:t>
            </a:r>
            <a:r>
              <a:rPr lang="it-IT" sz="2400" dirty="0">
                <a:effectLst/>
                <a:latin typeface="Calibri" panose="020F0502020204030204" pitchFamily="34" charset="0"/>
                <a:ea typeface="Times New Roman" panose="02020603050405020304" pitchFamily="18" charset="0"/>
              </a:rPr>
              <a:t> dal servizio </a:t>
            </a:r>
            <a:r>
              <a:rPr lang="it-IT" sz="2400" u="sng" dirty="0">
                <a:effectLst/>
                <a:latin typeface="Calibri" panose="020F0502020204030204" pitchFamily="34" charset="0"/>
                <a:ea typeface="Times New Roman" panose="02020603050405020304" pitchFamily="18" charset="0"/>
              </a:rPr>
              <a:t>per gravidanza</a:t>
            </a:r>
            <a:r>
              <a:rPr lang="it-IT" sz="2400" dirty="0">
                <a:effectLst/>
                <a:latin typeface="Calibri" panose="020F0502020204030204" pitchFamily="34" charset="0"/>
                <a:ea typeface="Times New Roman" panose="02020603050405020304" pitchFamily="18" charset="0"/>
              </a:rPr>
              <a:t>. </a:t>
            </a:r>
            <a:endParaRPr lang="it-IT" sz="24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87405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3F4F83-4AB9-7BA1-3565-98F90C8EBF13}"/>
              </a:ext>
            </a:extLst>
          </p:cNvPr>
          <p:cNvSpPr>
            <a:spLocks noGrp="1"/>
          </p:cNvSpPr>
          <p:nvPr>
            <p:ph type="title"/>
          </p:nvPr>
        </p:nvSpPr>
        <p:spPr>
          <a:xfrm>
            <a:off x="504497" y="624110"/>
            <a:ext cx="8029903" cy="1280890"/>
          </a:xfrm>
        </p:spPr>
        <p:txBody>
          <a:bodyPr/>
          <a:lstStyle/>
          <a:p>
            <a:r>
              <a:rPr lang="it-IT" b="1" dirty="0">
                <a:solidFill>
                  <a:srgbClr val="0070C0"/>
                </a:solidFill>
              </a:rPr>
              <a:t>120 giorni di attività didattiche</a:t>
            </a:r>
            <a:br>
              <a:rPr lang="it-IT" b="1" dirty="0">
                <a:solidFill>
                  <a:srgbClr val="0070C0"/>
                </a:solidFill>
              </a:rPr>
            </a:b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Articolo 3</a:t>
            </a:r>
            <a:endParaRPr lang="it-IT" sz="1800" b="1" dirty="0">
              <a:solidFill>
                <a:srgbClr val="0070C0"/>
              </a:solidFill>
            </a:endParaRPr>
          </a:p>
        </p:txBody>
      </p:sp>
      <p:sp>
        <p:nvSpPr>
          <p:cNvPr id="3" name="Segnaposto contenuto 2">
            <a:extLst>
              <a:ext uri="{FF2B5EF4-FFF2-40B4-BE49-F238E27FC236}">
                <a16:creationId xmlns:a16="http://schemas.microsoft.com/office/drawing/2014/main" id="{7FE5EBA2-0749-252A-1B70-29EF71EDC8AE}"/>
              </a:ext>
            </a:extLst>
          </p:cNvPr>
          <p:cNvSpPr>
            <a:spLocks noGrp="1"/>
          </p:cNvSpPr>
          <p:nvPr>
            <p:ph idx="1"/>
          </p:nvPr>
        </p:nvSpPr>
        <p:spPr>
          <a:xfrm>
            <a:off x="504497" y="1686296"/>
            <a:ext cx="8029903" cy="4346369"/>
          </a:xfrm>
        </p:spPr>
        <p:txBody>
          <a:bodyPr>
            <a:normAutofit fontScale="92500" lnSpcReduction="20000"/>
          </a:bodyPr>
          <a:lstStyle/>
          <a:p>
            <a:pPr marL="0" indent="0">
              <a:buNone/>
            </a:pPr>
            <a:r>
              <a:rPr lang="it-IT" sz="3600" dirty="0">
                <a:effectLst/>
                <a:latin typeface="Calibri" panose="020F0502020204030204" pitchFamily="34" charset="0"/>
                <a:ea typeface="Times New Roman" panose="02020603050405020304" pitchFamily="18" charset="0"/>
              </a:rPr>
              <a:t>Sono compresi nei </a:t>
            </a:r>
            <a:r>
              <a:rPr lang="it-IT" sz="3600" b="1" dirty="0">
                <a:effectLst/>
                <a:latin typeface="Calibri" panose="020F0502020204030204" pitchFamily="34" charset="0"/>
                <a:ea typeface="Times New Roman" panose="02020603050405020304" pitchFamily="18" charset="0"/>
              </a:rPr>
              <a:t>centoventi giorni </a:t>
            </a:r>
            <a:r>
              <a:rPr lang="it-IT" sz="3600" dirty="0">
                <a:effectLst/>
                <a:latin typeface="Calibri" panose="020F0502020204030204" pitchFamily="34" charset="0"/>
                <a:ea typeface="Times New Roman" panose="02020603050405020304" pitchFamily="18" charset="0"/>
              </a:rPr>
              <a:t>di attività didattiche sia i </a:t>
            </a:r>
            <a:r>
              <a:rPr lang="it-IT" sz="3600" b="1" dirty="0">
                <a:effectLst/>
                <a:latin typeface="Calibri" panose="020F0502020204030204" pitchFamily="34" charset="0"/>
                <a:ea typeface="Times New Roman" panose="02020603050405020304" pitchFamily="18" charset="0"/>
              </a:rPr>
              <a:t>giorni effettivi di insegnamento</a:t>
            </a:r>
            <a:r>
              <a:rPr lang="it-IT" sz="3600" dirty="0">
                <a:effectLst/>
                <a:latin typeface="Calibri" panose="020F0502020204030204" pitchFamily="34" charset="0"/>
                <a:ea typeface="Times New Roman" panose="02020603050405020304" pitchFamily="18" charset="0"/>
              </a:rPr>
              <a:t> sia i giorni impiegati presso la sede di servizio per </a:t>
            </a:r>
            <a:r>
              <a:rPr lang="it-IT" sz="3600" b="1" dirty="0">
                <a:effectLst/>
                <a:latin typeface="Calibri" panose="020F0502020204030204" pitchFamily="34" charset="0"/>
                <a:ea typeface="Times New Roman" panose="02020603050405020304" pitchFamily="18" charset="0"/>
              </a:rPr>
              <a:t>ogni altra attività preordinata al migliore svolgimento dell’azione didattica</a:t>
            </a:r>
            <a:r>
              <a:rPr lang="it-IT" sz="3600" dirty="0">
                <a:effectLst/>
                <a:latin typeface="Calibri" panose="020F0502020204030204" pitchFamily="34" charset="0"/>
                <a:ea typeface="Times New Roman" panose="02020603050405020304" pitchFamily="18" charset="0"/>
              </a:rPr>
              <a:t>, ivi </a:t>
            </a:r>
            <a:r>
              <a:rPr lang="it-IT" sz="3600" u="sng" dirty="0">
                <a:effectLst/>
                <a:latin typeface="Calibri" panose="020F0502020204030204" pitchFamily="34" charset="0"/>
                <a:ea typeface="Times New Roman" panose="02020603050405020304" pitchFamily="18" charset="0"/>
              </a:rPr>
              <a:t>comprese quelle valutative, progettuali, formative e collegiali</a:t>
            </a:r>
            <a:r>
              <a:rPr lang="it-IT" sz="3600" dirty="0">
                <a:effectLst/>
                <a:latin typeface="Calibri" panose="020F0502020204030204" pitchFamily="34" charset="0"/>
                <a:ea typeface="Times New Roman" panose="02020603050405020304" pitchFamily="18" charset="0"/>
              </a:rPr>
              <a:t>. </a:t>
            </a:r>
          </a:p>
          <a:p>
            <a:pPr marL="0" indent="0">
              <a:buNone/>
            </a:pPr>
            <a:endParaRPr lang="it-IT" sz="1800" dirty="0">
              <a:latin typeface="Calibri" panose="020F0502020204030204" pitchFamily="34" charset="0"/>
              <a:ea typeface="Times New Roman" panose="02020603050405020304" pitchFamily="18" charset="0"/>
            </a:endParaRPr>
          </a:p>
          <a:p>
            <a:pPr marL="0" indent="0">
              <a:buNone/>
            </a:pP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19441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5223E2-8073-63ED-84BA-F9358F17861A}"/>
              </a:ext>
            </a:extLst>
          </p:cNvPr>
          <p:cNvSpPr>
            <a:spLocks noGrp="1"/>
          </p:cNvSpPr>
          <p:nvPr>
            <p:ph type="title"/>
          </p:nvPr>
        </p:nvSpPr>
        <p:spPr>
          <a:xfrm>
            <a:off x="609599" y="624110"/>
            <a:ext cx="7924801" cy="824680"/>
          </a:xfrm>
        </p:spPr>
        <p:txBody>
          <a:bodyPr>
            <a:noAutofit/>
          </a:bodyPr>
          <a:lstStyle/>
          <a:p>
            <a:r>
              <a:rPr lang="it-IT"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CRITERI PER LA VERIFICA DEGLI STANDARD PROFESSIONALI DEL PERSONALE DOCENTE IN PERCORSO DI FORMAZIONE E PERIODO ANNUALE DI PROVA IN SERVIZIO</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sp>
        <p:nvSpPr>
          <p:cNvPr id="3" name="Segnaposto contenuto 2">
            <a:extLst>
              <a:ext uri="{FF2B5EF4-FFF2-40B4-BE49-F238E27FC236}">
                <a16:creationId xmlns:a16="http://schemas.microsoft.com/office/drawing/2014/main" id="{4EBDCBA5-914B-4AC8-29B6-998DFE7A2D33}"/>
              </a:ext>
            </a:extLst>
          </p:cNvPr>
          <p:cNvSpPr>
            <a:spLocks noGrp="1"/>
          </p:cNvSpPr>
          <p:nvPr>
            <p:ph idx="1"/>
          </p:nvPr>
        </p:nvSpPr>
        <p:spPr>
          <a:xfrm>
            <a:off x="609601" y="1448789"/>
            <a:ext cx="7924800" cy="4975761"/>
          </a:xfrm>
        </p:spPr>
        <p:txBody>
          <a:bodyPr>
            <a:normAutofit fontScale="55000" lnSpcReduction="20000"/>
          </a:bodyPr>
          <a:lstStyle/>
          <a:p>
            <a:pPr marL="0" indent="0">
              <a:buNone/>
            </a:pPr>
            <a:r>
              <a:rPr lang="it-IT" sz="18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DM 16-08-22 - Articolo 4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900" dirty="0">
                <a:effectLst/>
                <a:latin typeface="Calibri" panose="020F0502020204030204" pitchFamily="34" charset="0"/>
                <a:ea typeface="Calibri" panose="020F0502020204030204" pitchFamily="34" charset="0"/>
                <a:cs typeface="Times New Roman" panose="02020603050405020304" pitchFamily="18" charset="0"/>
              </a:rPr>
              <a:t>1. Il percorso di formazione e periodo di prova annuale in servizio è finalizzato specificamente a verificare la padronanza degli standard professionali con riferimento ai seguenti ambiti, propri della professione docente: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culturali, disciplinari, informatiche, linguistiche, pedagogico - didattiche e metodologiche, con riferimento ai nuclei fondanti dei saperi e ai traguardi di competenza e agli obiettivi di apprendimento previsti dagli ordinamenti vigenti;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relazionali, organizzative e gestionali;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di orientamento e di ricerca, documentazione e valutazione;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osservanza dei doveri connessi con lo status di dipendente pubblico e inerenti la funzione docente;</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partecipazione alle attività formative e raggiungimento degli obiettivi dalle stesse previsti.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51097323"/>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{9A0A6855-F9A9-714E-83D4-0D50510E7A40}tf10001073</Template>
  <TotalTime>1891</TotalTime>
  <Words>4094</Words>
  <Application>Microsoft Macintosh PowerPoint</Application>
  <PresentationFormat>Presentazione su schermo (4:3)</PresentationFormat>
  <Paragraphs>183</Paragraphs>
  <Slides>44</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Collegamenti</vt:lpstr>
      </vt:variant>
      <vt:variant>
        <vt:i4>1</vt:i4>
      </vt:variant>
      <vt:variant>
        <vt:lpstr>Titoli diapositive</vt:lpstr>
      </vt:variant>
      <vt:variant>
        <vt:i4>44</vt:i4>
      </vt:variant>
    </vt:vector>
  </HeadingPairs>
  <TitlesOfParts>
    <vt:vector size="52" baseType="lpstr">
      <vt:lpstr>Arial</vt:lpstr>
      <vt:lpstr>Calibri</vt:lpstr>
      <vt:lpstr>Roboto</vt:lpstr>
      <vt:lpstr>Times New Roman</vt:lpstr>
      <vt:lpstr>Tw Cen MT</vt:lpstr>
      <vt:lpstr>Wingdings</vt:lpstr>
      <vt:lpstr>Goccia</vt:lpstr>
      <vt:lpstr>file:///localhost/Users/chiara/Desktop/VICEPRESIDENZA/NEOIMMESSI/NEOIMMESSI%202015-16/PRIMO%20INCONTRO%20PROPEDEUTICO/Macintosh%20HD:Users:chiara:Desktop:VICEPRESIDENZA:NEOIMMESSI:NEOASSUNTI%202017-18:PRIMO%20INCONTRO:neoimmessi%20book%2017-18%20(recuperato).docx!OLE_LINK2</vt:lpstr>
      <vt:lpstr>FORMAZIONE  DOCENTI NEOASSUNTI Incontro in plenaria  24 gennaio 2023</vt:lpstr>
      <vt:lpstr>PERCORSO DI FORMAZIONE E DI PROVA PERSONALE DOCENTE ED EDUCATIVO</vt:lpstr>
      <vt:lpstr>SCOPO DELL’INCONTRO DI OGGI</vt:lpstr>
      <vt:lpstr>CHI È IL NEOASSUNTO</vt:lpstr>
      <vt:lpstr>NON DEVONO SVOLGERE IL PERIODO DI PROVA I DOCENTI nota 15-11-22 :  </vt:lpstr>
      <vt:lpstr>SUPERARE IL PERIODO DI PROVA nota 15-11-22 </vt:lpstr>
      <vt:lpstr>180 giorni di servizio DM 226 DEL 16-08-22 Articolo 3  </vt:lpstr>
      <vt:lpstr>120 giorni di attività didattiche DM 226 DEL 16-08-22 Articolo 3</vt:lpstr>
      <vt:lpstr>CRITERI PER LA VERIFICA DEGLI STANDARD PROFESSIONALI DEL PERSONALE DOCENTE IN PERCORSO DI FORMAZIONE E PERIODO ANNUALE DI PROVA IN SERVIZIO </vt:lpstr>
      <vt:lpstr>ARTICOLAZIONE DEL  PERCORSO FORMATIVO  (50 ORE TOTALI)</vt:lpstr>
      <vt:lpstr>PERCORSO GESTITO DALLA  SCUOLA POLO  </vt:lpstr>
      <vt:lpstr> ORGANIZZAZIONE  LABORATORI FORMATIVI  DM 16-08-22 - Articolo 8  Comma 2: Ogni docente in periodo di prova … segue obbligatoriamente laboratori formativi per complessive 12 ore di attività…  Comma 3 Le attività di cui al comma 2 si articolano, di norma, in 4 incontri in presenza della durata di 3 ore. È prevista l’elaborazione di documentazione e attività di ricerca, validata dal docente coordinatore del laboratorio. Tale documentazione è inserita dal docente neoassunto nel portfolio professionale di cui all’articolo 11.   IN QUESTI 4 incontri LABORATORIali SARANNO TRATTATE 2 TEMATICHE differenti, che sono state selezionate in base al desiderata dei docenti neoassunti, alle quali verranno dedicate 6 ore complessive (due incontri di tre ore per ciascuna tematica), in modo da DEDICARE A QUESTE IL GIUSTO LIVELLO DI APPROFONDIMENTO.     </vt:lpstr>
      <vt:lpstr>TRA LE TEMATICHE INDICATE A LIVELLO MINISTERIALE (previste dall’art. 8 del D.M. 850/2015 e aggiornate nel D.M. 226 del 16/08/22 e nella Nota ministeriale del 21/09/2020) SONO STATE ESPRESSE, in seguito al monitoraggio proposto ai docenti neoassunti dell’ambito, LE SEGUENTI PREFERENZE:</vt:lpstr>
      <vt:lpstr>DIVISIONE DEI CORSISTI IN GRUPPI  </vt:lpstr>
      <vt:lpstr>ORGANIZZAZIONE LABORATORI </vt:lpstr>
      <vt:lpstr>Ampliamento dell’offerta formativa dei laboratori:</vt:lpstr>
      <vt:lpstr>VISITING</vt:lpstr>
      <vt:lpstr>SCHEDA OSSERVAZIONE VISITING</vt:lpstr>
      <vt:lpstr>CALENDARIO LABORATORI</vt:lpstr>
      <vt:lpstr>FORMAZIONE IN PRESENZA </vt:lpstr>
      <vt:lpstr>PEER TO PEER (12 ore tot): DM 226 del 16-08-22- Articolo 9 L’attività di osservazione in classe, svolta dal docente in periodo di prova e dal tutor, è finalizzata al miglioramento delle pratiche didattiche, alla riflessione condivisa sugli aspetti salienti dell’azione di insegnamento.  L’osservazione è focalizzata sulle modaliTà ̀ di conduzione delle Attività e delle lezioni, sul sostegno alle motivazioni degli alunni, sulla costruzione di ambienti di apprendimento positivi e motivanti, sulle modalità di verifica formativa degli apprendimenti.  Le sequenze di osservazione sono oggetto di progettazione preventiva e di successivo confronto e rielaborazione con il docente tutor e sono oggetto di specifica relazione del docente in periodo di prova (registro peer to peer).  ALLE ATTIVITà̀ di osservazione sono dedicate almeno 12 ore.  In relazione al patto di sviluppo professionale (arT 5 DM 226), possono essere programmati, a cura del dirigente scolastico, ulteriori momenti di osservazione in classe con il docente tutor o con altri docenti.    LE ORE SI SVOLGERANNO A SCUOLA CON IL DOCENTE DI RIFERIMENTO INDIVIDUATO ALL’INTERNO DELLA SCUOLA DI SERVIZIO. </vt:lpstr>
      <vt:lpstr>IL TUTOR</vt:lpstr>
      <vt:lpstr>L’OSSERVAZIONE DEL DS</vt:lpstr>
      <vt:lpstr>ARTICOLAZIONE ATTIVITA’ PEER TO PEER</vt:lpstr>
      <vt:lpstr>Modulo per la registrazione  delle attività peer to peer  (REGISTRO PEER TO PEER) </vt:lpstr>
      <vt:lpstr>FORMAZIONE ON-LINE PIATTAFORMA INDIRE (20 ORE TOT) (DM 226 del 16-08-22- Art. 10) </vt:lpstr>
      <vt:lpstr>PIATTAFORMA INDIRE </vt:lpstr>
      <vt:lpstr>ATTIVITÀ ON LINE INDIRE</vt:lpstr>
      <vt:lpstr>Presentazione standard di PowerPoint</vt:lpstr>
      <vt:lpstr>PIATTAFORMA INDIRE </vt:lpstr>
      <vt:lpstr>BILANCIO DELLE COMPETENZE INIZIALE (3 ORE)</vt:lpstr>
      <vt:lpstr>PATTO FORMATIVO (con il Ds)</vt:lpstr>
      <vt:lpstr>PATTO FORMATIVO</vt:lpstr>
      <vt:lpstr>PATTO FORMATIVO</vt:lpstr>
      <vt:lpstr>FORMAZIONE ON-LINE (14 ORE)</vt:lpstr>
      <vt:lpstr>BILANCIO DELLE COMPETENZE RAGGIUNTE (3 ORE)</vt:lpstr>
      <vt:lpstr>COMITATO DI VALUTAZIONE</vt:lpstr>
      <vt:lpstr>DM 226 del 16-08-22 - Articolo 13   co. 2: Ai fini di cui al comma 1, il docente sostiene un colloquio innanzi al Comitato; il colloquio prende avvio dalla presentazione delle attività di insegnamento e formazione e della relativa documentazione contenuta nel portfolio professionale, consegnato preliminarmente al dirigente scolastico che lo trasmette al Comitato almeno cinque giorni prima della data fissata per il colloquio.   L'assenza al colloquio del docente, ove non motivata da impedimenti inderogabili, non preclude l'espressione del parere. Il rinvio del colloquio per impedimenti non derogabili è consentito una sola volta.  </vt:lpstr>
      <vt:lpstr>TEST FINALE</vt:lpstr>
      <vt:lpstr>COMITATO PER LA VALUTAZIONE È COMPOSTO DA: </vt:lpstr>
      <vt:lpstr>COSA DEVE PRESENTARE IL DOCENTE NEOASSUNTO AL COMITATO DI VALUTAZIONE:</vt:lpstr>
      <vt:lpstr>PIATTAFORMA FORMAZIONE DOCENTI NEOASSUNTI REGIONE TOSCANA </vt:lpstr>
      <vt:lpstr>CONTATTI </vt:lpstr>
      <vt:lpstr>  GRAZIE  </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Federico Betti</dc:creator>
  <cp:lastModifiedBy>Chiara De Chiara</cp:lastModifiedBy>
  <cp:revision>92</cp:revision>
  <cp:lastPrinted>2019-10-30T14:10:49Z</cp:lastPrinted>
  <dcterms:created xsi:type="dcterms:W3CDTF">2016-02-21T16:43:45Z</dcterms:created>
  <dcterms:modified xsi:type="dcterms:W3CDTF">2023-01-24T13:10:27Z</dcterms:modified>
</cp:coreProperties>
</file>