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9" r:id="rId1"/>
  </p:sldMasterIdLst>
  <p:sldIdLst>
    <p:sldId id="256" r:id="rId2"/>
    <p:sldId id="257" r:id="rId3"/>
    <p:sldId id="258" r:id="rId4"/>
    <p:sldId id="296" r:id="rId5"/>
    <p:sldId id="288" r:id="rId6"/>
    <p:sldId id="289" r:id="rId7"/>
    <p:sldId id="290" r:id="rId8"/>
    <p:sldId id="277" r:id="rId9"/>
    <p:sldId id="280" r:id="rId10"/>
    <p:sldId id="293" r:id="rId11"/>
    <p:sldId id="281" r:id="rId12"/>
    <p:sldId id="294" r:id="rId13"/>
    <p:sldId id="286" r:id="rId14"/>
    <p:sldId id="259" r:id="rId15"/>
    <p:sldId id="260" r:id="rId16"/>
    <p:sldId id="261" r:id="rId17"/>
    <p:sldId id="262" r:id="rId18"/>
    <p:sldId id="263" r:id="rId19"/>
    <p:sldId id="265" r:id="rId20"/>
    <p:sldId id="266" r:id="rId21"/>
    <p:sldId id="267" r:id="rId22"/>
    <p:sldId id="268" r:id="rId23"/>
    <p:sldId id="269" r:id="rId24"/>
    <p:sldId id="272" r:id="rId25"/>
    <p:sldId id="273" r:id="rId26"/>
    <p:sldId id="274" r:id="rId27"/>
    <p:sldId id="275" r:id="rId28"/>
    <p:sldId id="276" r:id="rId29"/>
    <p:sldId id="295" r:id="rId30"/>
    <p:sldId id="292"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20"/>
    <p:restoredTop sz="94654"/>
  </p:normalViewPr>
  <p:slideViewPr>
    <p:cSldViewPr snapToGrid="0" snapToObjects="1">
      <p:cViewPr varScale="1">
        <p:scale>
          <a:sx n="108" d="100"/>
          <a:sy n="108" d="100"/>
        </p:scale>
        <p:origin x="1704" y="20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it-IT"/>
              <a:t>Fare clic per modificare stile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dirty="0"/>
          </a:p>
        </p:txBody>
      </p:sp>
      <p:sp>
        <p:nvSpPr>
          <p:cNvPr id="4" name="Date Placeholder 3"/>
          <p:cNvSpPr>
            <a:spLocks noGrp="1"/>
          </p:cNvSpPr>
          <p:nvPr>
            <p:ph type="dt" sz="half" idx="10"/>
          </p:nvPr>
        </p:nvSpPr>
        <p:spPr/>
        <p:txBody>
          <a:bodyPr/>
          <a:lstStyle/>
          <a:p>
            <a:fld id="{3F150D65-C64D-44FB-9152-4CC2DE0C9198}" type="datetime1">
              <a:rPr lang="en-US" smtClean="0"/>
              <a:pPr/>
              <a:t>5/16/22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it-IT"/>
              <a:t>Fare clic per modificare stile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D140825E-4A15-4D39-8176-1F07E904CB30}" type="datetimeFigureOut">
              <a:rPr lang="en-US" smtClean="0"/>
              <a:t>5/16/22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‹N›</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Trascinare l'immagine su un segnaposto o fare clic sull'icona per aggiungerla</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a:p>
        </p:txBody>
      </p:sp>
      <p:sp>
        <p:nvSpPr>
          <p:cNvPr id="3" name="Vertical Text Placeholder 2"/>
          <p:cNvSpPr>
            <a:spLocks noGrp="1"/>
          </p:cNvSpPr>
          <p:nvPr>
            <p:ph type="body" orient="vert" idx="1"/>
          </p:nvPr>
        </p:nvSpPr>
        <p:spPr/>
        <p:txBody>
          <a:bodyPr vert="eaVert"/>
          <a:lstStyle>
            <a:lvl5pPr>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5/16/22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‹N›</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it-IT"/>
              <a:t>Fare clic per modificare stile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5/16/22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a:p>
        </p:txBody>
      </p:sp>
      <p:sp>
        <p:nvSpPr>
          <p:cNvPr id="3" name="Content Placeholder 2"/>
          <p:cNvSpPr>
            <a:spLocks noGrp="1"/>
          </p:cNvSpPr>
          <p:nvPr>
            <p:ph idx="1"/>
          </p:nvPr>
        </p:nvSpPr>
        <p:spPr/>
        <p:txBody>
          <a:bodyPr/>
          <a:lstStyle>
            <a:lvl5pPr>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5/16/22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positiva titolo con immagin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it-IT"/>
              <a:t>Fare clic per modificare stile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5/16/22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‹N›</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Trascinare l'immagine su un segnaposto o fare clic sull'icona per aggiungerla</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it-IT"/>
              <a:t>Fare clic per modificare stile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2A2683B9-6ECA-47FA-93CF-B124A0FAC208}" type="datetime1">
              <a:rPr lang="en-US" smtClean="0"/>
              <a:pPr/>
              <a:t>5/16/22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it-IT"/>
              <a:t>Fare clic per modificare stile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5" name="Date Placeholder 4"/>
          <p:cNvSpPr>
            <a:spLocks noGrp="1"/>
          </p:cNvSpPr>
          <p:nvPr>
            <p:ph type="dt" sz="half" idx="10"/>
          </p:nvPr>
        </p:nvSpPr>
        <p:spPr/>
        <p:txBody>
          <a:bodyPr/>
          <a:lstStyle/>
          <a:p>
            <a:fld id="{D140825E-4A15-4D39-8176-1F07E904CB30}" type="datetimeFigureOut">
              <a:rPr lang="en-US" smtClean="0"/>
              <a:t>5/16/22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it-IT"/>
              <a:t>Fare clic per modificare stile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7" name="Date Placeholder 6"/>
          <p:cNvSpPr>
            <a:spLocks noGrp="1"/>
          </p:cNvSpPr>
          <p:nvPr>
            <p:ph type="dt" sz="half" idx="10"/>
          </p:nvPr>
        </p:nvSpPr>
        <p:spPr/>
        <p:txBody>
          <a:bodyPr/>
          <a:lstStyle/>
          <a:p>
            <a:fld id="{D140825E-4A15-4D39-8176-1F07E904CB30}" type="datetimeFigureOut">
              <a:rPr lang="en-US" smtClean="0"/>
              <a:t>5/16/22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E4AAA4-6363-4581-962D-1ACCC2D600C5}" type="slidenum">
              <a:rPr lang="en-US" smtClean="0"/>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a:p>
        </p:txBody>
      </p:sp>
      <p:sp>
        <p:nvSpPr>
          <p:cNvPr id="3" name="Date Placeholder 2"/>
          <p:cNvSpPr>
            <a:spLocks noGrp="1"/>
          </p:cNvSpPr>
          <p:nvPr>
            <p:ph type="dt" sz="half" idx="10"/>
          </p:nvPr>
        </p:nvSpPr>
        <p:spPr/>
        <p:txBody>
          <a:bodyPr/>
          <a:lstStyle/>
          <a:p>
            <a:fld id="{D140825E-4A15-4D39-8176-1F07E904CB30}" type="datetimeFigureOut">
              <a:rPr lang="en-US" smtClean="0"/>
              <a:t>5/16/22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E4AAA4-6363-4581-962D-1ACCC2D600C5}" type="slidenum">
              <a:rPr lang="en-US" smtClean="0"/>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40825E-4A15-4D39-8176-1F07E904CB30}" type="datetimeFigureOut">
              <a:rPr lang="en-US" smtClean="0"/>
              <a:t>5/16/22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E4AAA4-6363-4581-962D-1ACCC2D600C5}" type="slidenum">
              <a:rPr lang="en-US" smtClean="0"/>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it-IT"/>
              <a:t>Fare clic per modificare stile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D140825E-4A15-4D39-8176-1F07E904CB30}" type="datetimeFigureOut">
              <a:rPr lang="en-US" smtClean="0"/>
              <a:t>5/16/22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it-IT"/>
              <a:t>Fare clic per modificare stile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D140825E-4A15-4D39-8176-1F07E904CB30}" type="datetimeFigureOut">
              <a:rPr lang="en-US" smtClean="0"/>
              <a:t>5/16/22</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93E4AAA4-6363-4581-962D-1ACCC2D600C5}" type="slidenum">
              <a:rPr lang="en-US" smtClean="0"/>
              <a:t>‹N›</a:t>
            </a:fld>
            <a:endParaRPr lang="en-US"/>
          </a:p>
        </p:txBody>
      </p:sp>
    </p:spTree>
  </p:cSld>
  <p:clrMap bg1="lt1" tx1="dk1" bg2="lt2" tx2="dk2" accent1="accent1" accent2="accent2" accent3="accent3" accent4="accent4" accent5="accent5" accent6="accent6" hlink="hlink" folHlink="folHlink"/>
  <p:sldLayoutIdLst>
    <p:sldLayoutId id="2147483790" r:id="rId1"/>
    <p:sldLayoutId id="2147483791"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 id="2147483800" r:id="rId11"/>
    <p:sldLayoutId id="2147483801"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neoassunti.indire.it/2022/toolkit/"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neoassunti.indire.it/2020"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22921" y="1265273"/>
            <a:ext cx="6498158" cy="1983593"/>
          </a:xfrm>
        </p:spPr>
        <p:txBody>
          <a:bodyPr>
            <a:normAutofit fontScale="90000"/>
          </a:bodyPr>
          <a:lstStyle/>
          <a:p>
            <a:r>
              <a:rPr lang="it-IT" b="1" dirty="0"/>
              <a:t>ULTIMO INCONTRO FORMAZIONE </a:t>
            </a:r>
            <a:br>
              <a:rPr lang="it-IT" b="1" dirty="0"/>
            </a:br>
            <a:r>
              <a:rPr lang="it-IT" b="1" dirty="0"/>
              <a:t>IN PRESENZA</a:t>
            </a:r>
          </a:p>
        </p:txBody>
      </p:sp>
      <p:sp>
        <p:nvSpPr>
          <p:cNvPr id="3" name="Sottotitolo 2"/>
          <p:cNvSpPr>
            <a:spLocks noGrp="1"/>
          </p:cNvSpPr>
          <p:nvPr>
            <p:ph type="subTitle" idx="1"/>
          </p:nvPr>
        </p:nvSpPr>
        <p:spPr>
          <a:xfrm>
            <a:off x="1322921" y="3609135"/>
            <a:ext cx="6498159" cy="1673470"/>
          </a:xfrm>
        </p:spPr>
        <p:txBody>
          <a:bodyPr>
            <a:noAutofit/>
          </a:bodyPr>
          <a:lstStyle/>
          <a:p>
            <a:r>
              <a:rPr lang="it-IT" b="1" dirty="0"/>
              <a:t>DOCENTI NEOASSUNTI E CON PASSAGGIO DI RUOLO A.S. 2021/22</a:t>
            </a:r>
          </a:p>
          <a:p>
            <a:r>
              <a:rPr lang="it-IT" b="1" dirty="0"/>
              <a:t>AMBITO 19</a:t>
            </a:r>
          </a:p>
          <a:p>
            <a:r>
              <a:rPr lang="it-IT" b="1" dirty="0"/>
              <a:t>17 MAGGIO 2022</a:t>
            </a:r>
          </a:p>
        </p:txBody>
      </p:sp>
    </p:spTree>
    <p:extLst>
      <p:ext uri="{BB962C8B-B14F-4D97-AF65-F5344CB8AC3E}">
        <p14:creationId xmlns:p14="http://schemas.microsoft.com/office/powerpoint/2010/main" val="164737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D97757F-4DE4-1B4F-8B05-F13D16264833}"/>
              </a:ext>
            </a:extLst>
          </p:cNvPr>
          <p:cNvSpPr>
            <a:spLocks noGrp="1"/>
          </p:cNvSpPr>
          <p:nvPr>
            <p:ph type="title"/>
          </p:nvPr>
        </p:nvSpPr>
        <p:spPr/>
        <p:txBody>
          <a:bodyPr/>
          <a:lstStyle/>
          <a:p>
            <a:r>
              <a:rPr lang="it-IT" b="1" dirty="0">
                <a:solidFill>
                  <a:schemeClr val="tx1"/>
                </a:solidFill>
              </a:rPr>
              <a:t>Bilancio finale</a:t>
            </a:r>
            <a:endParaRPr lang="it-IT" dirty="0">
              <a:solidFill>
                <a:schemeClr val="tx1"/>
              </a:solidFill>
            </a:endParaRPr>
          </a:p>
        </p:txBody>
      </p:sp>
      <p:sp>
        <p:nvSpPr>
          <p:cNvPr id="4" name="Rettangolo 3">
            <a:extLst>
              <a:ext uri="{FF2B5EF4-FFF2-40B4-BE49-F238E27FC236}">
                <a16:creationId xmlns:a16="http://schemas.microsoft.com/office/drawing/2014/main" id="{C0A8A693-7D24-EF4D-8C47-ED0D089AE421}"/>
              </a:ext>
            </a:extLst>
          </p:cNvPr>
          <p:cNvSpPr/>
          <p:nvPr/>
        </p:nvSpPr>
        <p:spPr>
          <a:xfrm>
            <a:off x="932507" y="1444531"/>
            <a:ext cx="7360467" cy="3046988"/>
          </a:xfrm>
          <a:prstGeom prst="rect">
            <a:avLst/>
          </a:prstGeom>
        </p:spPr>
        <p:txBody>
          <a:bodyPr wrap="square">
            <a:spAutoFit/>
          </a:bodyPr>
          <a:lstStyle/>
          <a:p>
            <a:r>
              <a:rPr lang="it-IT" sz="2400" dirty="0"/>
              <a:t>Stimola la riflessione attraverso un breve testo (2000 caratteri) sulla trasformazione delle proprie competenze professionali maturate durante l’anno di prova, tenendo in considerazione quanto indicato nel Bilancio iniziale. </a:t>
            </a:r>
          </a:p>
          <a:p>
            <a:r>
              <a:rPr lang="it-IT" sz="2400" dirty="0"/>
              <a:t>Come il Bilancio Iniziale, il Bilancio Finale non ha un carattere valutativo, ma è pensato per supportare un </a:t>
            </a:r>
            <a:r>
              <a:rPr lang="it-IT" sz="2400" b="1" dirty="0"/>
              <a:t>processo di autovalutazione.</a:t>
            </a:r>
          </a:p>
        </p:txBody>
      </p:sp>
    </p:spTree>
    <p:extLst>
      <p:ext uri="{BB962C8B-B14F-4D97-AF65-F5344CB8AC3E}">
        <p14:creationId xmlns:p14="http://schemas.microsoft.com/office/powerpoint/2010/main" val="10638980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EA3D382-CE69-1042-BE6D-0A393570AFA7}"/>
              </a:ext>
            </a:extLst>
          </p:cNvPr>
          <p:cNvSpPr>
            <a:spLocks noGrp="1"/>
          </p:cNvSpPr>
          <p:nvPr>
            <p:ph type="title"/>
          </p:nvPr>
        </p:nvSpPr>
        <p:spPr>
          <a:xfrm>
            <a:off x="549275" y="107576"/>
            <a:ext cx="8042276" cy="1018491"/>
          </a:xfrm>
        </p:spPr>
        <p:txBody>
          <a:bodyPr/>
          <a:lstStyle/>
          <a:p>
            <a:r>
              <a:rPr lang="it-IT" sz="3200" b="1" dirty="0">
                <a:solidFill>
                  <a:schemeClr val="tx1"/>
                </a:solidFill>
              </a:rPr>
              <a:t>Bisogni formativi futuri</a:t>
            </a:r>
          </a:p>
        </p:txBody>
      </p:sp>
      <p:sp>
        <p:nvSpPr>
          <p:cNvPr id="3" name="Segnaposto contenuto 2">
            <a:extLst>
              <a:ext uri="{FF2B5EF4-FFF2-40B4-BE49-F238E27FC236}">
                <a16:creationId xmlns:a16="http://schemas.microsoft.com/office/drawing/2014/main" id="{6EA75924-0ED5-8240-9FB9-BD83B4FDDB8F}"/>
              </a:ext>
            </a:extLst>
          </p:cNvPr>
          <p:cNvSpPr>
            <a:spLocks noGrp="1"/>
          </p:cNvSpPr>
          <p:nvPr>
            <p:ph idx="1"/>
          </p:nvPr>
        </p:nvSpPr>
        <p:spPr>
          <a:xfrm>
            <a:off x="406400" y="1435099"/>
            <a:ext cx="8339059" cy="5315325"/>
          </a:xfrm>
        </p:spPr>
        <p:txBody>
          <a:bodyPr>
            <a:normAutofit fontScale="47500" lnSpcReduction="20000"/>
          </a:bodyPr>
          <a:lstStyle/>
          <a:p>
            <a:pPr marL="0" indent="0">
              <a:buNone/>
            </a:pPr>
            <a:r>
              <a:rPr lang="it-IT" sz="5100" dirty="0"/>
              <a:t>In questa sezione ti viene chiesto, negli ambiti tematici proposti, quali sono i </a:t>
            </a:r>
            <a:r>
              <a:rPr lang="it-IT" sz="5100" b="1" dirty="0"/>
              <a:t>contenuti che ritieni di voler sviluppare/approfondire nel prossimo futuro</a:t>
            </a:r>
            <a:r>
              <a:rPr lang="it-IT" sz="5100" dirty="0"/>
              <a:t> sia in relazione ai tuoi </a:t>
            </a:r>
            <a:r>
              <a:rPr lang="it-IT" sz="5100" b="1" dirty="0"/>
              <a:t>interessi personali</a:t>
            </a:r>
            <a:r>
              <a:rPr lang="it-IT" sz="5100" dirty="0"/>
              <a:t>, sia alle richieste di </a:t>
            </a:r>
            <a:r>
              <a:rPr lang="it-IT" sz="5100" b="1" dirty="0"/>
              <a:t>miglioramento della tua scuola </a:t>
            </a:r>
            <a:r>
              <a:rPr lang="it-IT" sz="5100" dirty="0"/>
              <a:t>(espresse dal PTOF e relative al tuo specifico ruolo) e di </a:t>
            </a:r>
            <a:r>
              <a:rPr lang="it-IT" sz="5100" b="1" dirty="0"/>
              <a:t>motivare</a:t>
            </a:r>
            <a:r>
              <a:rPr lang="it-IT" sz="5100" dirty="0"/>
              <a:t> tale scelta.</a:t>
            </a:r>
          </a:p>
          <a:p>
            <a:pPr marL="0" indent="0">
              <a:buNone/>
            </a:pPr>
            <a:r>
              <a:rPr lang="it-IT" sz="5100" dirty="0"/>
              <a:t>La capacità di auto-valutare i punti di forza e di debolezza della propria professionalità, e di progettare un proprio piano di sviluppo professionale, anche servendosi del Bilancio iniziale, rappresenta un’importante risorsa per orientare il docente verso la scelta di azioni formative coerenti con i propri bisogni in una prospettiva di formazione continua.</a:t>
            </a:r>
          </a:p>
          <a:p>
            <a:pPr marL="0" indent="0">
              <a:buNone/>
            </a:pPr>
            <a:br>
              <a:rPr lang="it-IT" dirty="0"/>
            </a:br>
            <a:endParaRPr lang="it-IT" dirty="0"/>
          </a:p>
        </p:txBody>
      </p:sp>
    </p:spTree>
    <p:extLst>
      <p:ext uri="{BB962C8B-B14F-4D97-AF65-F5344CB8AC3E}">
        <p14:creationId xmlns:p14="http://schemas.microsoft.com/office/powerpoint/2010/main" val="34309521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4EE72A6-87C3-9A4A-A18B-A7D80A62E071}"/>
              </a:ext>
            </a:extLst>
          </p:cNvPr>
          <p:cNvSpPr>
            <a:spLocks noGrp="1"/>
          </p:cNvSpPr>
          <p:nvPr>
            <p:ph type="title"/>
          </p:nvPr>
        </p:nvSpPr>
        <p:spPr/>
        <p:txBody>
          <a:bodyPr/>
          <a:lstStyle/>
          <a:p>
            <a:r>
              <a:rPr lang="it-IT" sz="2800" b="1" dirty="0"/>
              <a:t>Avvertenze per la compilazione e INVIO</a:t>
            </a:r>
            <a:br>
              <a:rPr lang="it-IT" sz="2800" dirty="0"/>
            </a:br>
            <a:r>
              <a:rPr lang="it-IT" sz="2800" dirty="0"/>
              <a:t> Bilancio Finale e i Bisogni formativi</a:t>
            </a:r>
          </a:p>
        </p:txBody>
      </p:sp>
      <p:sp>
        <p:nvSpPr>
          <p:cNvPr id="3" name="Segnaposto contenuto 2">
            <a:extLst>
              <a:ext uri="{FF2B5EF4-FFF2-40B4-BE49-F238E27FC236}">
                <a16:creationId xmlns:a16="http://schemas.microsoft.com/office/drawing/2014/main" id="{15C3682A-42D2-C144-BEF9-E63CFA5FEA3F}"/>
              </a:ext>
            </a:extLst>
          </p:cNvPr>
          <p:cNvSpPr>
            <a:spLocks noGrp="1"/>
          </p:cNvSpPr>
          <p:nvPr>
            <p:ph idx="1"/>
          </p:nvPr>
        </p:nvSpPr>
        <p:spPr/>
        <p:txBody>
          <a:bodyPr>
            <a:normAutofit fontScale="70000" lnSpcReduction="20000"/>
          </a:bodyPr>
          <a:lstStyle/>
          <a:p>
            <a:r>
              <a:rPr lang="it-IT" u="sng" dirty="0"/>
              <a:t>Ti consigliamo di fare salvataggi frequenti per non perdere il lavoro svolto.</a:t>
            </a:r>
            <a:endParaRPr lang="it-IT" dirty="0"/>
          </a:p>
          <a:p>
            <a:r>
              <a:rPr lang="it-IT" dirty="0"/>
              <a:t>La compilazione del Bilancio finale e dei Bisogni formativi futuri può avvenire in più sessioni.</a:t>
            </a:r>
          </a:p>
          <a:p>
            <a:r>
              <a:rPr lang="it-IT" b="1" dirty="0"/>
              <a:t>Dopo l'invio definitivo del Bilancio </a:t>
            </a:r>
            <a:r>
              <a:rPr lang="it-IT" b="1" u="sng" dirty="0"/>
              <a:t>non potrai più modificare quanto scritto</a:t>
            </a:r>
            <a:r>
              <a:rPr lang="it-IT" b="1" dirty="0"/>
              <a:t>.</a:t>
            </a:r>
            <a:r>
              <a:rPr lang="it-IT" dirty="0"/>
              <a:t> Ti suggeriamo, quindi, di cliccare “invia” solo quando sarai assolutamente certo/a di non voler effettuare più alcuna modifica.</a:t>
            </a:r>
          </a:p>
          <a:p>
            <a:r>
              <a:rPr lang="it-IT" dirty="0"/>
              <a:t>Una volta inviato in modo definitivo sarà possibile scaricare Il Bilancio finale e i Bisogni formativi in formato PDF rientrando nella apposita sezione. Sotto l’indicazione dell’invio del Bilancio apparirà un link dal quale sarà possibile scaricare il Bilancio da allegare al Dossier finale.</a:t>
            </a:r>
          </a:p>
          <a:p>
            <a:r>
              <a:rPr lang="it-IT" dirty="0"/>
              <a:t>Nella sezione </a:t>
            </a:r>
            <a:r>
              <a:rPr lang="it-IT" dirty="0">
                <a:hlinkClick r:id="rId2"/>
              </a:rPr>
              <a:t>Toolkit</a:t>
            </a:r>
            <a:r>
              <a:rPr lang="it-IT" dirty="0"/>
              <a:t> è disponibile un formato .docx (e pdf) del Bilancio Finale e dei Bisogni formativi per eventuali elaborazioni offline.</a:t>
            </a:r>
          </a:p>
          <a:p>
            <a:endParaRPr lang="it-IT" dirty="0"/>
          </a:p>
        </p:txBody>
      </p:sp>
    </p:spTree>
    <p:extLst>
      <p:ext uri="{BB962C8B-B14F-4D97-AF65-F5344CB8AC3E}">
        <p14:creationId xmlns:p14="http://schemas.microsoft.com/office/powerpoint/2010/main" val="5162895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ED6501F-F6CE-AC4C-BD53-80FAFBA822C1}"/>
              </a:ext>
            </a:extLst>
          </p:cNvPr>
          <p:cNvSpPr>
            <a:spLocks noGrp="1"/>
          </p:cNvSpPr>
          <p:nvPr>
            <p:ph type="title"/>
          </p:nvPr>
        </p:nvSpPr>
        <p:spPr>
          <a:xfrm>
            <a:off x="549275" y="107576"/>
            <a:ext cx="8042276" cy="864697"/>
          </a:xfrm>
        </p:spPr>
        <p:txBody>
          <a:bodyPr/>
          <a:lstStyle/>
          <a:p>
            <a:r>
              <a:rPr lang="it-IT" sz="4000" b="1" dirty="0"/>
              <a:t>QUESTIONARIO</a:t>
            </a:r>
          </a:p>
        </p:txBody>
      </p:sp>
      <p:sp>
        <p:nvSpPr>
          <p:cNvPr id="3" name="Segnaposto contenuto 2">
            <a:extLst>
              <a:ext uri="{FF2B5EF4-FFF2-40B4-BE49-F238E27FC236}">
                <a16:creationId xmlns:a16="http://schemas.microsoft.com/office/drawing/2014/main" id="{320AB228-BA7B-0746-9B8B-BD4BE43B05FB}"/>
              </a:ext>
            </a:extLst>
          </p:cNvPr>
          <p:cNvSpPr>
            <a:spLocks noGrp="1"/>
          </p:cNvSpPr>
          <p:nvPr>
            <p:ph idx="1"/>
          </p:nvPr>
        </p:nvSpPr>
        <p:spPr>
          <a:xfrm>
            <a:off x="549275" y="972273"/>
            <a:ext cx="8042276" cy="5775768"/>
          </a:xfrm>
        </p:spPr>
        <p:txBody>
          <a:bodyPr>
            <a:normAutofit fontScale="92500" lnSpcReduction="10000"/>
          </a:bodyPr>
          <a:lstStyle/>
          <a:p>
            <a:pPr marL="0" indent="0">
              <a:buNone/>
            </a:pPr>
            <a:r>
              <a:rPr lang="it-IT" dirty="0"/>
              <a:t>È finalizzato a conoscere la tua opinione su aspetti diversi della formazione svolta per valutarne l’efficacia; non ha fini valutativi ma serve unicamente al monitoraggio dell’azione formativa. La sua compilazione è un </a:t>
            </a:r>
            <a:r>
              <a:rPr lang="it-IT" b="1" dirty="0"/>
              <a:t>requisito indispensabile </a:t>
            </a:r>
            <a:r>
              <a:rPr lang="it-IT" dirty="0"/>
              <a:t>per l’esportazione del Dossier Finale.</a:t>
            </a:r>
          </a:p>
          <a:p>
            <a:pPr marL="0" indent="0">
              <a:buNone/>
            </a:pPr>
            <a:r>
              <a:rPr lang="it-IT" dirty="0"/>
              <a:t>La compilazione può avvenire in più sessioni, abbi cura di salvare sempre i dati immessi (così non li perderai e li potrai ritrovare nella sessione successiva).</a:t>
            </a:r>
          </a:p>
          <a:p>
            <a:pPr marL="0" indent="0">
              <a:buNone/>
            </a:pPr>
            <a:r>
              <a:rPr lang="it-IT" dirty="0"/>
              <a:t>Dopo l'invio definitivo </a:t>
            </a:r>
            <a:r>
              <a:rPr lang="it-IT" b="1" dirty="0"/>
              <a:t>non potrai più modificare quanto scritto</a:t>
            </a:r>
            <a:r>
              <a:rPr lang="it-IT" dirty="0"/>
              <a:t>. Ti suggeriamo, quindi, di cliccare invia solo quando sarai assolutamente certo/a di non voler effettuare più alcuna modifica.</a:t>
            </a:r>
          </a:p>
          <a:p>
            <a:pPr marL="0" indent="0">
              <a:buNone/>
            </a:pPr>
            <a:r>
              <a:rPr lang="it-IT" dirty="0"/>
              <a:t>Non è possibile stamparne una copia. Il questionario </a:t>
            </a:r>
            <a:r>
              <a:rPr lang="it-IT" b="1" dirty="0"/>
              <a:t>non</a:t>
            </a:r>
            <a:r>
              <a:rPr lang="it-IT" dirty="0"/>
              <a:t> </a:t>
            </a:r>
            <a:r>
              <a:rPr lang="it-IT" b="1" dirty="0"/>
              <a:t>fa parte del portfolio </a:t>
            </a:r>
            <a:r>
              <a:rPr lang="it-IT" dirty="0"/>
              <a:t>e </a:t>
            </a:r>
            <a:r>
              <a:rPr lang="it-IT" b="1" dirty="0"/>
              <a:t>non c’è alcun obbligo di allegarlo al Dossier finale</a:t>
            </a:r>
            <a:r>
              <a:rPr lang="it-IT" dirty="0"/>
              <a:t> da presentare al Comitato di valutazione.</a:t>
            </a:r>
          </a:p>
          <a:p>
            <a:pPr marL="0" indent="0">
              <a:buNone/>
            </a:pPr>
            <a:endParaRPr lang="it-IT" dirty="0"/>
          </a:p>
        </p:txBody>
      </p:sp>
    </p:spTree>
    <p:extLst>
      <p:ext uri="{BB962C8B-B14F-4D97-AF65-F5344CB8AC3E}">
        <p14:creationId xmlns:p14="http://schemas.microsoft.com/office/powerpoint/2010/main" val="12156533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564417"/>
            <a:ext cx="8042276" cy="1654771"/>
          </a:xfrm>
        </p:spPr>
        <p:txBody>
          <a:bodyPr/>
          <a:lstStyle/>
          <a:p>
            <a:br>
              <a:rPr lang="it-IT" dirty="0"/>
            </a:br>
            <a:endParaRPr lang="it-IT" dirty="0"/>
          </a:p>
        </p:txBody>
      </p:sp>
      <p:sp>
        <p:nvSpPr>
          <p:cNvPr id="3" name="Segnaposto contenuto 2"/>
          <p:cNvSpPr>
            <a:spLocks noGrp="1"/>
          </p:cNvSpPr>
          <p:nvPr>
            <p:ph idx="1"/>
          </p:nvPr>
        </p:nvSpPr>
        <p:spPr>
          <a:xfrm>
            <a:off x="549275" y="1173893"/>
            <a:ext cx="8042276" cy="4769708"/>
          </a:xfrm>
        </p:spPr>
        <p:txBody>
          <a:bodyPr/>
          <a:lstStyle/>
          <a:p>
            <a:pPr marL="0" indent="0">
              <a:buNone/>
            </a:pPr>
            <a:r>
              <a:rPr lang="it-IT" sz="3200" dirty="0"/>
              <a:t>Il risultato di tutte queste attività, una volta ultimate, sarà disponibile nella sezione</a:t>
            </a:r>
          </a:p>
          <a:p>
            <a:pPr marL="0" indent="0" algn="ctr">
              <a:buNone/>
            </a:pPr>
            <a:r>
              <a:rPr lang="it-IT" sz="3200" dirty="0"/>
              <a:t> </a:t>
            </a:r>
            <a:r>
              <a:rPr lang="it-IT" sz="4000" b="1" dirty="0"/>
              <a:t>Dossier Finale</a:t>
            </a:r>
            <a:r>
              <a:rPr lang="it-IT" sz="3200" dirty="0"/>
              <a:t> </a:t>
            </a:r>
          </a:p>
          <a:p>
            <a:pPr marL="0" indent="0">
              <a:buNone/>
            </a:pPr>
            <a:r>
              <a:rPr lang="it-IT" sz="3200" dirty="0"/>
              <a:t>da dove è possibile esportare in pdf quanto fatto per presentarlo al Comitato di valutazione.</a:t>
            </a:r>
          </a:p>
          <a:p>
            <a:endParaRPr lang="it-IT" dirty="0"/>
          </a:p>
        </p:txBody>
      </p:sp>
    </p:spTree>
    <p:extLst>
      <p:ext uri="{BB962C8B-B14F-4D97-AF65-F5344CB8AC3E}">
        <p14:creationId xmlns:p14="http://schemas.microsoft.com/office/powerpoint/2010/main" val="6499229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5"/>
            <a:ext cx="8042276" cy="2584825"/>
          </a:xfrm>
        </p:spPr>
        <p:txBody>
          <a:bodyPr/>
          <a:lstStyle/>
          <a:p>
            <a:r>
              <a:rPr lang="it-IT" b="1" dirty="0"/>
              <a:t>Nella sezione DOSSIER FINALE puoi: </a:t>
            </a:r>
            <a:br>
              <a:rPr lang="it-IT" dirty="0"/>
            </a:br>
            <a:endParaRPr lang="it-IT" dirty="0"/>
          </a:p>
        </p:txBody>
      </p:sp>
      <p:sp>
        <p:nvSpPr>
          <p:cNvPr id="3" name="Segnaposto contenuto 2"/>
          <p:cNvSpPr>
            <a:spLocks noGrp="1"/>
          </p:cNvSpPr>
          <p:nvPr>
            <p:ph idx="1"/>
          </p:nvPr>
        </p:nvSpPr>
        <p:spPr>
          <a:xfrm>
            <a:off x="549275" y="2273299"/>
            <a:ext cx="8042276" cy="3670301"/>
          </a:xfrm>
        </p:spPr>
        <p:txBody>
          <a:bodyPr>
            <a:normAutofit/>
          </a:bodyPr>
          <a:lstStyle/>
          <a:p>
            <a:pPr lvl="0"/>
            <a:r>
              <a:rPr lang="it-IT" sz="2800" dirty="0"/>
              <a:t>visualizzare lo stato di avanzamento delle attività svolte nell'ambiente di formazione</a:t>
            </a:r>
          </a:p>
          <a:p>
            <a:pPr lvl="0"/>
            <a:r>
              <a:rPr lang="it-IT" sz="2800" dirty="0"/>
              <a:t>generare ed esportare in pdf la documentazione relativa alle attività svolte, che </a:t>
            </a:r>
            <a:r>
              <a:rPr lang="it-IT" sz="2800" b="1" dirty="0"/>
              <a:t>dovrà essere presentata al Comitato di valutazione</a:t>
            </a:r>
            <a:endParaRPr lang="it-IT" sz="2800" dirty="0"/>
          </a:p>
        </p:txBody>
      </p:sp>
    </p:spTree>
    <p:extLst>
      <p:ext uri="{BB962C8B-B14F-4D97-AF65-F5344CB8AC3E}">
        <p14:creationId xmlns:p14="http://schemas.microsoft.com/office/powerpoint/2010/main" val="14260438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779463" y="482989"/>
            <a:ext cx="7583487" cy="6028421"/>
          </a:xfrm>
        </p:spPr>
        <p:txBody>
          <a:bodyPr>
            <a:normAutofit/>
          </a:bodyPr>
          <a:lstStyle/>
          <a:p>
            <a:pPr marL="0" indent="0">
              <a:buNone/>
            </a:pPr>
            <a:r>
              <a:rPr lang="it-IT" dirty="0"/>
              <a:t>Al momento della richiesta di esportazione, il sistema provvede a riepilogare le parti già </a:t>
            </a:r>
            <a:r>
              <a:rPr lang="it-IT" u="sng" dirty="0"/>
              <a:t>completate</a:t>
            </a:r>
            <a:r>
              <a:rPr lang="it-IT" dirty="0"/>
              <a:t> (in </a:t>
            </a:r>
            <a:r>
              <a:rPr lang="it-IT" dirty="0">
                <a:solidFill>
                  <a:srgbClr val="00B050"/>
                </a:solidFill>
              </a:rPr>
              <a:t>verde</a:t>
            </a:r>
            <a:r>
              <a:rPr lang="it-IT" dirty="0"/>
              <a:t>) e quelle </a:t>
            </a:r>
            <a:r>
              <a:rPr lang="it-IT" u="sng" dirty="0"/>
              <a:t>da completare</a:t>
            </a:r>
            <a:r>
              <a:rPr lang="it-IT" dirty="0"/>
              <a:t> (in </a:t>
            </a:r>
            <a:r>
              <a:rPr lang="it-IT" dirty="0">
                <a:solidFill>
                  <a:srgbClr val="FF0000"/>
                </a:solidFill>
              </a:rPr>
              <a:t>rosso</a:t>
            </a:r>
            <a:r>
              <a:rPr lang="it-IT" dirty="0"/>
              <a:t>). </a:t>
            </a:r>
          </a:p>
          <a:p>
            <a:pPr marL="0" indent="0">
              <a:buNone/>
            </a:pPr>
            <a:r>
              <a:rPr lang="it-IT" dirty="0"/>
              <a:t>Il Dossier finale </a:t>
            </a:r>
            <a:r>
              <a:rPr lang="it-IT" b="1" dirty="0"/>
              <a:t>potrà essere esportato  come completo </a:t>
            </a:r>
            <a:r>
              <a:rPr lang="it-IT" dirty="0"/>
              <a:t>se hai:</a:t>
            </a:r>
          </a:p>
          <a:p>
            <a:pPr marL="0" indent="0">
              <a:buNone/>
            </a:pPr>
            <a:r>
              <a:rPr lang="it-IT" dirty="0"/>
              <a:t>-inoltrato definitivamente il questionario</a:t>
            </a:r>
            <a:br>
              <a:rPr lang="it-IT" dirty="0"/>
            </a:br>
            <a:r>
              <a:rPr lang="it-IT" dirty="0"/>
              <a:t>-inserito nel curriculum formativo almeno un'esperienza completa in tutti i suoi campi</a:t>
            </a:r>
            <a:br>
              <a:rPr lang="it-IT" dirty="0"/>
            </a:br>
            <a:r>
              <a:rPr lang="it-IT" dirty="0"/>
              <a:t>-inserito titolo e sintesi dell'attività didattica</a:t>
            </a:r>
            <a:br>
              <a:rPr lang="it-IT" dirty="0"/>
            </a:br>
            <a:r>
              <a:rPr lang="it-IT" dirty="0"/>
              <a:t>-inoltrato definitivamente il 'Bilancio Iniziale delle Competenze' e il 'Bilancio Finale e Bisogni Futuri'.</a:t>
            </a:r>
            <a:br>
              <a:rPr lang="it-IT" dirty="0"/>
            </a:br>
            <a:br>
              <a:rPr lang="it-IT" dirty="0"/>
            </a:br>
            <a:endParaRPr lang="it-IT" dirty="0"/>
          </a:p>
        </p:txBody>
      </p:sp>
    </p:spTree>
    <p:extLst>
      <p:ext uri="{BB962C8B-B14F-4D97-AF65-F5344CB8AC3E}">
        <p14:creationId xmlns:p14="http://schemas.microsoft.com/office/powerpoint/2010/main" val="3764773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49275" y="880533"/>
            <a:ext cx="8042276" cy="5063068"/>
          </a:xfrm>
        </p:spPr>
        <p:txBody>
          <a:bodyPr>
            <a:normAutofit lnSpcReduction="10000"/>
          </a:bodyPr>
          <a:lstStyle/>
          <a:p>
            <a:pPr marL="0" indent="0">
              <a:buNone/>
            </a:pPr>
            <a:r>
              <a:rPr lang="it-IT" dirty="0"/>
              <a:t>Se queste condizioni sono soddisfatte, il documento esportato conterrà nell'intestazione delle varie pagine di cui è composto la dicitura:</a:t>
            </a:r>
          </a:p>
          <a:p>
            <a:pPr marL="0" indent="0">
              <a:buNone/>
            </a:pPr>
            <a:r>
              <a:rPr lang="it-IT" dirty="0"/>
              <a:t> </a:t>
            </a:r>
            <a:r>
              <a:rPr lang="it-IT" b="1" dirty="0"/>
              <a:t>"Portfolio completo generato il gg/mm/</a:t>
            </a:r>
            <a:r>
              <a:rPr lang="it-IT" b="1" dirty="0" err="1"/>
              <a:t>aaaa</a:t>
            </a:r>
            <a:r>
              <a:rPr lang="it-IT" b="1" dirty="0"/>
              <a:t>"</a:t>
            </a:r>
            <a:r>
              <a:rPr lang="it-IT" dirty="0"/>
              <a:t>, </a:t>
            </a:r>
          </a:p>
          <a:p>
            <a:pPr marL="0" indent="0">
              <a:buNone/>
            </a:pPr>
            <a:r>
              <a:rPr lang="it-IT" dirty="0"/>
              <a:t>altrimenti verrà esportato con la dicitura </a:t>
            </a:r>
          </a:p>
          <a:p>
            <a:pPr marL="0" indent="0">
              <a:buNone/>
            </a:pPr>
            <a:r>
              <a:rPr lang="it-IT" b="1" dirty="0"/>
              <a:t>"Bozza di portfolio generata il gg/mm/</a:t>
            </a:r>
            <a:r>
              <a:rPr lang="it-IT" b="1" dirty="0" err="1"/>
              <a:t>aaaa</a:t>
            </a:r>
            <a:r>
              <a:rPr lang="it-IT" b="1" dirty="0"/>
              <a:t>» </a:t>
            </a:r>
            <a:r>
              <a:rPr lang="it-IT" dirty="0"/>
              <a:t>(le attività non realizzate sono riepilogate anche nelle note a pagina 2 del pdf)</a:t>
            </a:r>
          </a:p>
          <a:p>
            <a:pPr marL="0" indent="0">
              <a:buNone/>
            </a:pPr>
            <a:r>
              <a:rPr lang="it-IT" dirty="0"/>
              <a:t>La funzione di esportazione del portfolio, sia in versione “Bozza” che in versione “Completa” può essere ripetuta infinite volte.</a:t>
            </a:r>
          </a:p>
        </p:txBody>
      </p:sp>
    </p:spTree>
    <p:extLst>
      <p:ext uri="{BB962C8B-B14F-4D97-AF65-F5344CB8AC3E}">
        <p14:creationId xmlns:p14="http://schemas.microsoft.com/office/powerpoint/2010/main" val="40394750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49275" y="577246"/>
            <a:ext cx="8042276" cy="5366355"/>
          </a:xfrm>
        </p:spPr>
        <p:txBody>
          <a:bodyPr>
            <a:normAutofit/>
          </a:bodyPr>
          <a:lstStyle/>
          <a:p>
            <a:pPr marL="0" indent="0">
              <a:buNone/>
            </a:pPr>
            <a:r>
              <a:rPr lang="it-IT" b="1" dirty="0"/>
              <a:t>ATTENZIONE!</a:t>
            </a:r>
            <a:r>
              <a:rPr lang="it-IT" dirty="0"/>
              <a:t> </a:t>
            </a:r>
          </a:p>
          <a:p>
            <a:pPr marL="0" indent="0">
              <a:buNone/>
            </a:pPr>
            <a:r>
              <a:rPr lang="it-IT" dirty="0"/>
              <a:t>Ricordati che </a:t>
            </a:r>
          </a:p>
          <a:p>
            <a:pPr lvl="1"/>
            <a:r>
              <a:rPr lang="it-IT" dirty="0"/>
              <a:t>il </a:t>
            </a:r>
            <a:r>
              <a:rPr lang="it-IT" b="1" dirty="0"/>
              <a:t>Bilancio iniziale delle competenze</a:t>
            </a:r>
            <a:r>
              <a:rPr lang="it-IT" dirty="0"/>
              <a:t> e </a:t>
            </a:r>
          </a:p>
          <a:p>
            <a:pPr lvl="1"/>
            <a:r>
              <a:rPr lang="it-IT" dirty="0"/>
              <a:t>il </a:t>
            </a:r>
            <a:r>
              <a:rPr lang="it-IT" b="1" dirty="0"/>
              <a:t>Bilancio Finale e Bisogni formativi futuri</a:t>
            </a:r>
            <a:r>
              <a:rPr lang="it-IT" dirty="0"/>
              <a:t>, </a:t>
            </a:r>
          </a:p>
          <a:p>
            <a:pPr marL="0" indent="0">
              <a:buNone/>
            </a:pPr>
            <a:r>
              <a:rPr lang="it-IT" b="1" dirty="0"/>
              <a:t>NON VERRANNO INCLUSI nell'esportazione</a:t>
            </a:r>
            <a:r>
              <a:rPr lang="it-IT" dirty="0"/>
              <a:t> del Dossier Finale</a:t>
            </a:r>
          </a:p>
          <a:p>
            <a:pPr marL="0" indent="0">
              <a:buNone/>
            </a:pPr>
            <a:r>
              <a:rPr lang="it-IT" dirty="0"/>
              <a:t>ma </a:t>
            </a:r>
            <a:r>
              <a:rPr lang="it-IT" b="1" dirty="0"/>
              <a:t>DOVRANNO ESSERE ALLEGATI </a:t>
            </a:r>
            <a:r>
              <a:rPr lang="it-IT" dirty="0"/>
              <a:t>(documentazione obbligatoria) </a:t>
            </a:r>
            <a:r>
              <a:rPr lang="it-IT" b="1" dirty="0"/>
              <a:t>a parte </a:t>
            </a:r>
            <a:r>
              <a:rPr lang="it-IT" dirty="0"/>
              <a:t>per la costituzione della documentazione da presentare al Comitato di valutazione.  Nella sezione dossier finale è possibile scaricare questi due file.</a:t>
            </a:r>
          </a:p>
        </p:txBody>
      </p:sp>
    </p:spTree>
    <p:extLst>
      <p:ext uri="{BB962C8B-B14F-4D97-AF65-F5344CB8AC3E}">
        <p14:creationId xmlns:p14="http://schemas.microsoft.com/office/powerpoint/2010/main" val="3263334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600" dirty="0"/>
              <a:t>ALCUNE DOMANDE RICORRENTI:</a:t>
            </a:r>
          </a:p>
        </p:txBody>
      </p:sp>
      <p:sp>
        <p:nvSpPr>
          <p:cNvPr id="3" name="Segnaposto contenuto 2"/>
          <p:cNvSpPr>
            <a:spLocks noGrp="1"/>
          </p:cNvSpPr>
          <p:nvPr>
            <p:ph idx="1"/>
          </p:nvPr>
        </p:nvSpPr>
        <p:spPr/>
        <p:txBody>
          <a:bodyPr>
            <a:normAutofit/>
          </a:bodyPr>
          <a:lstStyle/>
          <a:p>
            <a:pPr marL="0" indent="0">
              <a:buNone/>
            </a:pPr>
            <a:r>
              <a:rPr lang="it-IT" b="1" dirty="0"/>
              <a:t>LA FORMAZIONE ONLINE AVRÀ UNA VALUTAZIONE DELL’INDIRE O DEL TUTOR ACCOGLIENTE?</a:t>
            </a:r>
            <a:endParaRPr lang="it-IT" dirty="0"/>
          </a:p>
          <a:p>
            <a:pPr marL="0" indent="0">
              <a:buNone/>
            </a:pPr>
            <a:r>
              <a:rPr lang="it-IT" dirty="0"/>
              <a:t>Né l’Indire né il tutor accogliente valuteranno quanto elaborato dai docenti nell'ambiente di formazione online.</a:t>
            </a:r>
          </a:p>
          <a:p>
            <a:pPr marL="0" indent="0">
              <a:buNone/>
            </a:pPr>
            <a:r>
              <a:rPr lang="it-IT" dirty="0"/>
              <a:t>L'ambiente di formazione online ti accompagna nell'elaborazione della documentazione che presenterai al comitato di valutazione per la discussione finale. A tal fine potrai esportare il lavoro svolto per il portfolio in formato pdf e stamparlo. </a:t>
            </a:r>
          </a:p>
          <a:p>
            <a:endParaRPr lang="it-IT" dirty="0"/>
          </a:p>
        </p:txBody>
      </p:sp>
    </p:spTree>
    <p:extLst>
      <p:ext uri="{BB962C8B-B14F-4D97-AF65-F5344CB8AC3E}">
        <p14:creationId xmlns:p14="http://schemas.microsoft.com/office/powerpoint/2010/main" val="33362515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410485"/>
            <a:ext cx="8042276" cy="1488011"/>
          </a:xfrm>
        </p:spPr>
        <p:txBody>
          <a:bodyPr>
            <a:normAutofit fontScale="90000"/>
          </a:bodyPr>
          <a:lstStyle/>
          <a:p>
            <a:r>
              <a:rPr lang="it-IT" b="1" dirty="0"/>
              <a:t>LA FORMAZIONE ONLINE</a:t>
            </a:r>
            <a:br>
              <a:rPr lang="it-IT" dirty="0"/>
            </a:br>
            <a:r>
              <a:rPr lang="it-IT" dirty="0"/>
              <a:t>(piattaforma INDIRE)</a:t>
            </a:r>
          </a:p>
        </p:txBody>
      </p:sp>
      <p:sp>
        <p:nvSpPr>
          <p:cNvPr id="3" name="Segnaposto contenuto 2"/>
          <p:cNvSpPr>
            <a:spLocks noGrp="1"/>
          </p:cNvSpPr>
          <p:nvPr>
            <p:ph idx="1"/>
          </p:nvPr>
        </p:nvSpPr>
        <p:spPr>
          <a:xfrm>
            <a:off x="762000" y="1898495"/>
            <a:ext cx="7924799" cy="4045105"/>
          </a:xfrm>
        </p:spPr>
        <p:txBody>
          <a:bodyPr>
            <a:normAutofit/>
          </a:bodyPr>
          <a:lstStyle/>
          <a:p>
            <a:pPr marL="0" indent="0">
              <a:buNone/>
            </a:pPr>
            <a:r>
              <a:rPr lang="it-IT" sz="3200" dirty="0"/>
              <a:t>Come previsto dalla normativa </a:t>
            </a:r>
            <a:r>
              <a:rPr lang="it-IT" sz="2800" i="1" dirty="0"/>
              <a:t>(D.M. 850/2015 e Circolare Ministeriale 28515/2016)</a:t>
            </a:r>
            <a:r>
              <a:rPr lang="it-IT" sz="3200" dirty="0"/>
              <a:t>, la durata della formazione online </a:t>
            </a:r>
            <a:r>
              <a:rPr lang="it-IT" sz="3200" u="sng" dirty="0">
                <a:hlinkClick r:id="rId2"/>
              </a:rPr>
              <a:t>neoassunti.indire</a:t>
            </a:r>
            <a:r>
              <a:rPr lang="it-IT" sz="3200" dirty="0"/>
              <a:t> è stimata forfettariamente in </a:t>
            </a:r>
            <a:r>
              <a:rPr lang="it-IT" sz="3200" b="1" dirty="0"/>
              <a:t>20 ore</a:t>
            </a:r>
            <a:r>
              <a:rPr lang="it-IT" sz="3200" dirty="0"/>
              <a:t>, ma non è previsto il tracciamento delle attività svolte sulla piattaforma.</a:t>
            </a:r>
          </a:p>
          <a:p>
            <a:endParaRPr lang="it-IT" dirty="0"/>
          </a:p>
        </p:txBody>
      </p:sp>
    </p:spTree>
    <p:extLst>
      <p:ext uri="{BB962C8B-B14F-4D97-AF65-F5344CB8AC3E}">
        <p14:creationId xmlns:p14="http://schemas.microsoft.com/office/powerpoint/2010/main" val="28688243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79463" y="482990"/>
            <a:ext cx="7583487" cy="2343392"/>
          </a:xfrm>
        </p:spPr>
        <p:txBody>
          <a:bodyPr/>
          <a:lstStyle/>
          <a:p>
            <a:r>
              <a:rPr lang="it-IT" sz="2800" b="1" dirty="0">
                <a:solidFill>
                  <a:schemeClr val="tx1"/>
                </a:solidFill>
              </a:rPr>
              <a:t>FINO A QUANDO POTRÒ UTILIZZARE L’AMBIENTE DI FORMAZIONE ONLINE?</a:t>
            </a:r>
            <a:r>
              <a:rPr lang="it-IT" sz="2800" dirty="0">
                <a:solidFill>
                  <a:schemeClr val="tx1"/>
                </a:solidFill>
              </a:rPr>
              <a:t> </a:t>
            </a:r>
            <a:r>
              <a:rPr lang="it-IT" sz="2800" b="1" dirty="0">
                <a:solidFill>
                  <a:schemeClr val="tx1"/>
                </a:solidFill>
              </a:rPr>
              <a:t>C’È UNA SCADENZA ENTRO CUI DEVO COMPLETARE LE ATTIVITÀ?</a:t>
            </a:r>
            <a:br>
              <a:rPr lang="it-IT" sz="2800" dirty="0">
                <a:solidFill>
                  <a:schemeClr val="tx1"/>
                </a:solidFill>
              </a:rPr>
            </a:br>
            <a:endParaRPr lang="it-IT" sz="2800" dirty="0">
              <a:solidFill>
                <a:schemeClr val="tx1"/>
              </a:solidFill>
            </a:endParaRPr>
          </a:p>
        </p:txBody>
      </p:sp>
      <p:sp>
        <p:nvSpPr>
          <p:cNvPr id="3" name="Segnaposto contenuto 2"/>
          <p:cNvSpPr>
            <a:spLocks noGrp="1"/>
          </p:cNvSpPr>
          <p:nvPr>
            <p:ph idx="1"/>
          </p:nvPr>
        </p:nvSpPr>
        <p:spPr>
          <a:xfrm>
            <a:off x="779463" y="2486500"/>
            <a:ext cx="7583487" cy="3551230"/>
          </a:xfrm>
        </p:spPr>
        <p:txBody>
          <a:bodyPr/>
          <a:lstStyle/>
          <a:p>
            <a:pPr marL="0" indent="0">
              <a:buNone/>
            </a:pPr>
            <a:r>
              <a:rPr lang="it-IT" sz="3200" dirty="0"/>
              <a:t>L'ambiente online resterà a disposizione dei docenti fino a settembre prossimo. È compito delle singole scuole programmare l'incontro dei docenti neoassunti con il comitato di valutazione. </a:t>
            </a:r>
          </a:p>
          <a:p>
            <a:endParaRPr lang="it-IT" dirty="0"/>
          </a:p>
        </p:txBody>
      </p:sp>
    </p:spTree>
    <p:extLst>
      <p:ext uri="{BB962C8B-B14F-4D97-AF65-F5344CB8AC3E}">
        <p14:creationId xmlns:p14="http://schemas.microsoft.com/office/powerpoint/2010/main" val="33734609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79463" y="381000"/>
            <a:ext cx="7583487" cy="2105500"/>
          </a:xfrm>
        </p:spPr>
        <p:txBody>
          <a:bodyPr/>
          <a:lstStyle/>
          <a:p>
            <a:pPr>
              <a:lnSpc>
                <a:spcPct val="90000"/>
              </a:lnSpc>
            </a:pPr>
            <a:r>
              <a:rPr lang="it-IT" sz="2400" b="1" dirty="0">
                <a:solidFill>
                  <a:schemeClr val="tx1"/>
                </a:solidFill>
                <a:latin typeface="+mn-lt"/>
              </a:rPr>
              <a:t>È PREVISTO DA PARTE DELLA PIATTAFORMA</a:t>
            </a:r>
            <a:br>
              <a:rPr lang="it-IT" sz="2400" b="1" dirty="0">
                <a:solidFill>
                  <a:schemeClr val="tx1"/>
                </a:solidFill>
                <a:latin typeface="+mn-lt"/>
              </a:rPr>
            </a:br>
            <a:r>
              <a:rPr lang="it-IT" sz="2400" b="1" dirty="0">
                <a:solidFill>
                  <a:schemeClr val="tx1"/>
                </a:solidFill>
                <a:latin typeface="+mn-lt"/>
              </a:rPr>
              <a:t> INDIRE UN ATTESTATO PER LE ATTIVITÀ CHE HO SVOLTO COME DOCENTE NEOASSUNTO?</a:t>
            </a:r>
            <a:br>
              <a:rPr lang="it-IT" dirty="0">
                <a:solidFill>
                  <a:schemeClr val="tx1"/>
                </a:solidFill>
                <a:latin typeface="+mn-lt"/>
              </a:rPr>
            </a:br>
            <a:endParaRPr lang="it-IT" dirty="0">
              <a:solidFill>
                <a:schemeClr val="tx1"/>
              </a:solidFill>
              <a:latin typeface="+mn-lt"/>
            </a:endParaRPr>
          </a:p>
        </p:txBody>
      </p:sp>
      <p:sp>
        <p:nvSpPr>
          <p:cNvPr id="3" name="Segnaposto contenuto 2"/>
          <p:cNvSpPr>
            <a:spLocks noGrp="1"/>
          </p:cNvSpPr>
          <p:nvPr>
            <p:ph idx="1"/>
          </p:nvPr>
        </p:nvSpPr>
        <p:spPr>
          <a:xfrm>
            <a:off x="549275" y="2052429"/>
            <a:ext cx="8042276" cy="3891172"/>
          </a:xfrm>
        </p:spPr>
        <p:txBody>
          <a:bodyPr/>
          <a:lstStyle/>
          <a:p>
            <a:pPr marL="0" indent="0">
              <a:buNone/>
            </a:pPr>
            <a:r>
              <a:rPr lang="it-IT" sz="2800" dirty="0"/>
              <a:t>No. Il sistema non prevede alcun attestato per il docente neoassunto. Sarà la documentazione presentata al Comitato di valutazione per la discussione finale (bilancio iniziale, bilancio finale, curriculum formativo, allegati all’attività didattica, bisogni formativi futuri) a certificare il lavoro svolto dal docente nell'ambiente online.</a:t>
            </a:r>
          </a:p>
          <a:p>
            <a:endParaRPr lang="it-IT" dirty="0"/>
          </a:p>
        </p:txBody>
      </p:sp>
    </p:spTree>
    <p:extLst>
      <p:ext uri="{BB962C8B-B14F-4D97-AF65-F5344CB8AC3E}">
        <p14:creationId xmlns:p14="http://schemas.microsoft.com/office/powerpoint/2010/main" val="23509922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79463" y="858647"/>
            <a:ext cx="7583487" cy="1207220"/>
          </a:xfrm>
        </p:spPr>
        <p:txBody>
          <a:bodyPr/>
          <a:lstStyle/>
          <a:p>
            <a:r>
              <a:rPr lang="it-IT" sz="3600" b="1" dirty="0"/>
              <a:t>Accesso dei TUTOR</a:t>
            </a:r>
            <a:endParaRPr lang="it-IT" sz="3600" dirty="0"/>
          </a:p>
        </p:txBody>
      </p:sp>
      <p:sp>
        <p:nvSpPr>
          <p:cNvPr id="3" name="Segnaposto contenuto 2"/>
          <p:cNvSpPr>
            <a:spLocks noGrp="1"/>
          </p:cNvSpPr>
          <p:nvPr>
            <p:ph idx="1"/>
          </p:nvPr>
        </p:nvSpPr>
        <p:spPr>
          <a:xfrm>
            <a:off x="549275" y="2432833"/>
            <a:ext cx="8042276" cy="3510767"/>
          </a:xfrm>
        </p:spPr>
        <p:txBody>
          <a:bodyPr>
            <a:normAutofit/>
          </a:bodyPr>
          <a:lstStyle/>
          <a:p>
            <a:pPr marL="0" indent="0">
              <a:buNone/>
            </a:pPr>
            <a:r>
              <a:rPr lang="it-IT" dirty="0"/>
              <a:t>L’ambiente tutor è aperto dal </a:t>
            </a:r>
            <a:r>
              <a:rPr lang="it-IT" b="1" dirty="0"/>
              <a:t>22 marzo</a:t>
            </a:r>
            <a:r>
              <a:rPr lang="it-IT" dirty="0"/>
              <a:t>. Nell’ambiente a loro dedicato, i tutor possono associare il/i docente/i assistito/i, compilare il questionario di monitoraggio e scaricare l’attestato. </a:t>
            </a:r>
          </a:p>
          <a:p>
            <a:pPr marL="0" indent="0">
              <a:buNone/>
            </a:pPr>
            <a:r>
              <a:rPr lang="it-IT" dirty="0"/>
              <a:t>Una volta fatto l’accesso i tutor devono completare l’associazione con il/i docente/i per il/i quale/i si sta svolgendo il ruolo di tutor. </a:t>
            </a:r>
          </a:p>
          <a:p>
            <a:pPr marL="0" indent="0">
              <a:buNone/>
            </a:pPr>
            <a:endParaRPr lang="it-IT" dirty="0"/>
          </a:p>
          <a:p>
            <a:endParaRPr lang="it-IT" dirty="0"/>
          </a:p>
        </p:txBody>
      </p:sp>
    </p:spTree>
    <p:extLst>
      <p:ext uri="{BB962C8B-B14F-4D97-AF65-F5344CB8AC3E}">
        <p14:creationId xmlns:p14="http://schemas.microsoft.com/office/powerpoint/2010/main" val="3939562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508000"/>
            <a:ext cx="8042276" cy="1320800"/>
          </a:xfrm>
        </p:spPr>
        <p:txBody>
          <a:bodyPr/>
          <a:lstStyle/>
          <a:p>
            <a:r>
              <a:rPr lang="it-IT" sz="3200" b="1" dirty="0"/>
              <a:t>NELLA SEZIONE "TUTOR" DELL'AMBIENTE ONLINE</a:t>
            </a:r>
            <a:endParaRPr lang="it-IT" dirty="0"/>
          </a:p>
        </p:txBody>
      </p:sp>
      <p:sp>
        <p:nvSpPr>
          <p:cNvPr id="3" name="Segnaposto contenuto 2"/>
          <p:cNvSpPr>
            <a:spLocks noGrp="1"/>
          </p:cNvSpPr>
          <p:nvPr>
            <p:ph idx="1"/>
          </p:nvPr>
        </p:nvSpPr>
        <p:spPr>
          <a:xfrm>
            <a:off x="549275" y="2116667"/>
            <a:ext cx="8042276" cy="3826933"/>
          </a:xfrm>
        </p:spPr>
        <p:txBody>
          <a:bodyPr>
            <a:normAutofit fontScale="92500"/>
          </a:bodyPr>
          <a:lstStyle/>
          <a:p>
            <a:pPr marL="0" indent="0">
              <a:buNone/>
            </a:pPr>
            <a:r>
              <a:rPr lang="it-IT" dirty="0"/>
              <a:t>il tutor deve:</a:t>
            </a:r>
          </a:p>
          <a:p>
            <a:pPr lvl="0"/>
            <a:r>
              <a:rPr lang="it-IT" dirty="0"/>
              <a:t>compilare il </a:t>
            </a:r>
            <a:r>
              <a:rPr lang="it-IT" b="1" dirty="0"/>
              <a:t>questionario</a:t>
            </a:r>
            <a:r>
              <a:rPr lang="it-IT" dirty="0"/>
              <a:t> relativo all'esperienza di </a:t>
            </a:r>
            <a:r>
              <a:rPr lang="it-IT" i="1" dirty="0"/>
              <a:t>peer to peer </a:t>
            </a:r>
            <a:r>
              <a:rPr lang="it-IT" dirty="0"/>
              <a:t>per ogni docente che supervisiona; una volta inviato il questionario non sarà più modificabile;</a:t>
            </a:r>
          </a:p>
          <a:p>
            <a:pPr lvl="0"/>
            <a:r>
              <a:rPr lang="it-IT" b="1" dirty="0"/>
              <a:t>scaricare</a:t>
            </a:r>
            <a:r>
              <a:rPr lang="it-IT" dirty="0"/>
              <a:t> il </a:t>
            </a:r>
            <a:r>
              <a:rPr lang="it-IT" b="1" dirty="0"/>
              <a:t>documento </a:t>
            </a:r>
            <a:r>
              <a:rPr lang="it-IT" dirty="0"/>
              <a:t>che </a:t>
            </a:r>
            <a:r>
              <a:rPr lang="it-IT" b="1" dirty="0"/>
              <a:t>attesta</a:t>
            </a:r>
            <a:r>
              <a:rPr lang="it-IT" dirty="0"/>
              <a:t> lo svolgimento del ruolo di tutor per ognuno dei docenti supervisionati. L’attestato è disponibile solo una volta compilato ed inviato definitivamente il questionario. </a:t>
            </a:r>
          </a:p>
          <a:p>
            <a:endParaRPr lang="it-IT" dirty="0"/>
          </a:p>
        </p:txBody>
      </p:sp>
    </p:spTree>
    <p:extLst>
      <p:ext uri="{BB962C8B-B14F-4D97-AF65-F5344CB8AC3E}">
        <p14:creationId xmlns:p14="http://schemas.microsoft.com/office/powerpoint/2010/main" val="26018606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745067"/>
            <a:ext cx="8042276" cy="2472266"/>
          </a:xfrm>
        </p:spPr>
        <p:txBody>
          <a:bodyPr/>
          <a:lstStyle/>
          <a:p>
            <a:r>
              <a:rPr lang="it-IT" b="1" dirty="0"/>
              <a:t>ATTESTATO FINALE</a:t>
            </a:r>
            <a:br>
              <a:rPr lang="it-IT" b="1" dirty="0"/>
            </a:br>
            <a:r>
              <a:rPr lang="it-IT" b="1" dirty="0"/>
              <a:t>formazione DOCENTE NEOASSUNTO</a:t>
            </a:r>
            <a:br>
              <a:rPr lang="it-IT" dirty="0"/>
            </a:br>
            <a:endParaRPr lang="it-IT" dirty="0"/>
          </a:p>
        </p:txBody>
      </p:sp>
      <p:sp>
        <p:nvSpPr>
          <p:cNvPr id="3" name="Segnaposto contenuto 2"/>
          <p:cNvSpPr>
            <a:spLocks noGrp="1"/>
          </p:cNvSpPr>
          <p:nvPr>
            <p:ph idx="1"/>
          </p:nvPr>
        </p:nvSpPr>
        <p:spPr>
          <a:xfrm>
            <a:off x="549275" y="2556933"/>
            <a:ext cx="8042276" cy="3386668"/>
          </a:xfrm>
        </p:spPr>
        <p:txBody>
          <a:bodyPr/>
          <a:lstStyle/>
          <a:p>
            <a:pPr marL="0" indent="0">
              <a:buNone/>
            </a:pPr>
            <a:r>
              <a:rPr lang="it-IT" dirty="0"/>
              <a:t>Alla fine del percorso di formazione e dopo la convalida di tutte le attività, la Scuola polo produrrà l’</a:t>
            </a:r>
            <a:r>
              <a:rPr lang="it-IT" b="1" i="1" dirty="0"/>
              <a:t>Attestato</a:t>
            </a:r>
            <a:r>
              <a:rPr lang="it-IT" i="1" dirty="0"/>
              <a:t> </a:t>
            </a:r>
            <a:r>
              <a:rPr lang="it-IT" b="1" i="1" dirty="0"/>
              <a:t>finale</a:t>
            </a:r>
            <a:r>
              <a:rPr lang="it-IT" dirty="0"/>
              <a:t>, </a:t>
            </a:r>
            <a:r>
              <a:rPr lang="it-IT" b="1" dirty="0"/>
              <a:t>requisito necessario per poter sostenere il colloquio finale</a:t>
            </a:r>
            <a:r>
              <a:rPr lang="it-IT" dirty="0"/>
              <a:t> con il Comitato di valutazione. L’attestato verrà inviato via email a ciascun docente neoassunto ed all’Istituto scolastico di appartenenza</a:t>
            </a:r>
          </a:p>
        </p:txBody>
      </p:sp>
    </p:spTree>
    <p:extLst>
      <p:ext uri="{BB962C8B-B14F-4D97-AF65-F5344CB8AC3E}">
        <p14:creationId xmlns:p14="http://schemas.microsoft.com/office/powerpoint/2010/main" val="1467243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5"/>
            <a:ext cx="8042276" cy="2098786"/>
          </a:xfrm>
        </p:spPr>
        <p:txBody>
          <a:bodyPr/>
          <a:lstStyle/>
          <a:p>
            <a:r>
              <a:rPr lang="it-IT" b="1" dirty="0"/>
              <a:t>COMITATO DI VALUTAZIONE</a:t>
            </a:r>
            <a:br>
              <a:rPr lang="it-IT" dirty="0"/>
            </a:br>
            <a:endParaRPr lang="it-IT" dirty="0"/>
          </a:p>
        </p:txBody>
      </p:sp>
      <p:sp>
        <p:nvSpPr>
          <p:cNvPr id="3" name="Segnaposto contenuto 2"/>
          <p:cNvSpPr>
            <a:spLocks noGrp="1"/>
          </p:cNvSpPr>
          <p:nvPr>
            <p:ph idx="1"/>
          </p:nvPr>
        </p:nvSpPr>
        <p:spPr/>
        <p:txBody>
          <a:bodyPr>
            <a:normAutofit lnSpcReduction="10000"/>
          </a:bodyPr>
          <a:lstStyle/>
          <a:p>
            <a:pPr marL="0" indent="0">
              <a:buNone/>
            </a:pPr>
            <a:r>
              <a:rPr lang="it-IT" dirty="0"/>
              <a:t>Legge 107/2015, art. 117 – “ Il personale docente ed educativo in periodo di formazione e di prova è sottoposto a valutazione da parte del dirigente scolastico, sentito il comitato per la valutazione d’istituito ai sensi dell'articolo 11 del testo unico di cui al decreto legislativo 16 aprile 1994, n. 297, come sostituito dal comma 129 del presente articolo, </a:t>
            </a:r>
            <a:r>
              <a:rPr lang="it-IT" b="1" dirty="0"/>
              <a:t>sulla base dell'istruttoria di un docente al quale sono affidate dal dirigente scolastico le funzioni di tutor”</a:t>
            </a:r>
            <a:r>
              <a:rPr lang="it-IT" dirty="0"/>
              <a:t>.</a:t>
            </a:r>
          </a:p>
          <a:p>
            <a:pPr marL="0" indent="0">
              <a:buNone/>
            </a:pPr>
            <a:r>
              <a:rPr lang="it-IT" dirty="0"/>
              <a:t>	L'art. 1 c. 129 della Legge 107/2015 sostituisce  l'articolo 11 del testo unico, </a:t>
            </a:r>
            <a:r>
              <a:rPr lang="it-IT" dirty="0" err="1"/>
              <a:t>D.lgs</a:t>
            </a:r>
            <a:r>
              <a:rPr lang="it-IT" dirty="0"/>
              <a:t> 16 aprile 1994, n. 297 - </a:t>
            </a:r>
          </a:p>
          <a:p>
            <a:endParaRPr lang="it-IT" dirty="0"/>
          </a:p>
        </p:txBody>
      </p:sp>
    </p:spTree>
    <p:extLst>
      <p:ext uri="{BB962C8B-B14F-4D97-AF65-F5344CB8AC3E}">
        <p14:creationId xmlns:p14="http://schemas.microsoft.com/office/powerpoint/2010/main" val="13597042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marL="0" indent="0">
              <a:buNone/>
            </a:pPr>
            <a:r>
              <a:rPr lang="it-IT" dirty="0"/>
              <a:t>Per la valutazione dell'anno di formazione e prova dei docenti neoassunti il  </a:t>
            </a:r>
            <a:r>
              <a:rPr lang="it-IT" b="1" dirty="0"/>
              <a:t>Comitato per la Valutazione è composto da</a:t>
            </a:r>
            <a:r>
              <a:rPr lang="it-IT" dirty="0"/>
              <a:t>: </a:t>
            </a:r>
          </a:p>
          <a:p>
            <a:r>
              <a:rPr lang="it-IT" dirty="0"/>
              <a:t>DS, che lo presiede</a:t>
            </a:r>
          </a:p>
          <a:p>
            <a:r>
              <a:rPr lang="it-IT" dirty="0"/>
              <a:t>2 docenti: eletti dal C. D. </a:t>
            </a:r>
          </a:p>
          <a:p>
            <a:r>
              <a:rPr lang="it-IT" dirty="0"/>
              <a:t>1 docente: eletto dal C.I. </a:t>
            </a:r>
          </a:p>
          <a:p>
            <a:r>
              <a:rPr lang="it-IT" dirty="0"/>
              <a:t>docente tutor </a:t>
            </a:r>
          </a:p>
          <a:p>
            <a:endParaRPr lang="it-IT" dirty="0"/>
          </a:p>
        </p:txBody>
      </p:sp>
    </p:spTree>
    <p:extLst>
      <p:ext uri="{BB962C8B-B14F-4D97-AF65-F5344CB8AC3E}">
        <p14:creationId xmlns:p14="http://schemas.microsoft.com/office/powerpoint/2010/main" val="36432829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5"/>
            <a:ext cx="8042276" cy="2098785"/>
          </a:xfrm>
        </p:spPr>
        <p:txBody>
          <a:bodyPr/>
          <a:lstStyle/>
          <a:p>
            <a:r>
              <a:rPr lang="it-IT" b="1" dirty="0"/>
              <a:t>IL COMITATO DI VALUTAZIONE:</a:t>
            </a:r>
          </a:p>
        </p:txBody>
      </p:sp>
      <p:sp>
        <p:nvSpPr>
          <p:cNvPr id="3" name="Segnaposto contenuto 2"/>
          <p:cNvSpPr>
            <a:spLocks noGrp="1"/>
          </p:cNvSpPr>
          <p:nvPr>
            <p:ph idx="1"/>
          </p:nvPr>
        </p:nvSpPr>
        <p:spPr>
          <a:xfrm>
            <a:off x="549275" y="2334637"/>
            <a:ext cx="8042276" cy="3608963"/>
          </a:xfrm>
        </p:spPr>
        <p:txBody>
          <a:bodyPr/>
          <a:lstStyle/>
          <a:p>
            <a:r>
              <a:rPr lang="it-IT" sz="3200" b="1" dirty="0"/>
              <a:t>Esprime il parere</a:t>
            </a:r>
            <a:r>
              <a:rPr lang="it-IT" sz="3200" dirty="0"/>
              <a:t> di superamento/non superamento del periodo di formazione e prova. </a:t>
            </a:r>
          </a:p>
          <a:p>
            <a:r>
              <a:rPr lang="it-IT" sz="3200" dirty="0"/>
              <a:t>Tale </a:t>
            </a:r>
            <a:r>
              <a:rPr lang="it-IT" sz="3200" b="1" dirty="0"/>
              <a:t>parere  è obbligatorio</a:t>
            </a:r>
            <a:r>
              <a:rPr lang="it-IT" sz="3200" dirty="0"/>
              <a:t>, ma non vincolante per il Dirigente scolastico.</a:t>
            </a:r>
          </a:p>
          <a:p>
            <a:endParaRPr lang="it-IT" dirty="0"/>
          </a:p>
        </p:txBody>
      </p:sp>
    </p:spTree>
    <p:extLst>
      <p:ext uri="{BB962C8B-B14F-4D97-AF65-F5344CB8AC3E}">
        <p14:creationId xmlns:p14="http://schemas.microsoft.com/office/powerpoint/2010/main" val="636853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49275" y="1130299"/>
            <a:ext cx="8042276" cy="5450301"/>
          </a:xfrm>
        </p:spPr>
        <p:txBody>
          <a:bodyPr>
            <a:normAutofit/>
          </a:bodyPr>
          <a:lstStyle/>
          <a:p>
            <a:pPr marL="0" indent="0">
              <a:buNone/>
            </a:pPr>
            <a:r>
              <a:rPr lang="it-IT" dirty="0"/>
              <a:t>Al Comitato di valutazione il docente neoassunto presenterà il proprio</a:t>
            </a:r>
            <a:r>
              <a:rPr lang="it-IT" b="1" dirty="0"/>
              <a:t> PORTFOLIO PERSONALE </a:t>
            </a:r>
            <a:r>
              <a:rPr lang="it-IT" dirty="0"/>
              <a:t>(compilato attraverso la piattaforma INDIRE), contenente il suo curriculum formativo; un’attività didattica documentata; l’elaborazione di un bilancio delle sue competenze (iniziale e finale) e la previsione di un piano di sviluppo personale.</a:t>
            </a:r>
          </a:p>
          <a:p>
            <a:pPr marL="0" indent="0">
              <a:buNone/>
            </a:pPr>
            <a:r>
              <a:rPr lang="it-IT" b="1" dirty="0"/>
              <a:t>Almeno 5 gg prima </a:t>
            </a:r>
            <a:r>
              <a:rPr lang="it-IT" dirty="0"/>
              <a:t>della data fissata per il colloquio il Ds lo trasmetterà </a:t>
            </a:r>
            <a:r>
              <a:rPr lang="it-IT" u="sng" dirty="0"/>
              <a:t>per conoscenza al </a:t>
            </a:r>
            <a:r>
              <a:rPr lang="it-IT" b="1" u="sng" dirty="0"/>
              <a:t>tutor</a:t>
            </a:r>
            <a:r>
              <a:rPr lang="it-IT" u="sng" dirty="0"/>
              <a:t> </a:t>
            </a:r>
            <a:r>
              <a:rPr lang="it-IT" dirty="0"/>
              <a:t>(così come ai membri del Comitato di valutazione).</a:t>
            </a:r>
          </a:p>
          <a:p>
            <a:endParaRPr lang="it-IT" dirty="0"/>
          </a:p>
        </p:txBody>
      </p:sp>
    </p:spTree>
    <p:extLst>
      <p:ext uri="{BB962C8B-B14F-4D97-AF65-F5344CB8AC3E}">
        <p14:creationId xmlns:p14="http://schemas.microsoft.com/office/powerpoint/2010/main" val="18073103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B105D5C-3329-F86D-85B4-3019940C55AC}"/>
              </a:ext>
            </a:extLst>
          </p:cNvPr>
          <p:cNvSpPr>
            <a:spLocks noGrp="1"/>
          </p:cNvSpPr>
          <p:nvPr>
            <p:ph type="title"/>
          </p:nvPr>
        </p:nvSpPr>
        <p:spPr>
          <a:xfrm>
            <a:off x="549275" y="107576"/>
            <a:ext cx="8042276" cy="1746624"/>
          </a:xfrm>
        </p:spPr>
        <p:txBody>
          <a:bodyPr/>
          <a:lstStyle/>
          <a:p>
            <a:r>
              <a:rPr lang="it-IT" dirty="0"/>
              <a:t>CONTATTI DI RIFERIMENTO:</a:t>
            </a:r>
          </a:p>
        </p:txBody>
      </p:sp>
      <p:sp>
        <p:nvSpPr>
          <p:cNvPr id="3" name="Segnaposto contenuto 2">
            <a:extLst>
              <a:ext uri="{FF2B5EF4-FFF2-40B4-BE49-F238E27FC236}">
                <a16:creationId xmlns:a16="http://schemas.microsoft.com/office/drawing/2014/main" id="{8DCDDBCB-F4A5-550C-8519-1EEF007CF151}"/>
              </a:ext>
            </a:extLst>
          </p:cNvPr>
          <p:cNvSpPr>
            <a:spLocks noGrp="1"/>
          </p:cNvSpPr>
          <p:nvPr>
            <p:ph idx="1"/>
          </p:nvPr>
        </p:nvSpPr>
        <p:spPr>
          <a:xfrm>
            <a:off x="549275" y="2171699"/>
            <a:ext cx="8042276" cy="3771901"/>
          </a:xfrm>
        </p:spPr>
        <p:txBody>
          <a:bodyPr/>
          <a:lstStyle/>
          <a:p>
            <a:r>
              <a:rPr lang="it-IT" dirty="0"/>
              <a:t>Piattaforma </a:t>
            </a:r>
            <a:r>
              <a:rPr lang="it-IT" b="1" dirty="0" err="1">
                <a:solidFill>
                  <a:srgbClr val="FF0000"/>
                </a:solidFill>
              </a:rPr>
              <a:t>neoassunti.usrtoscana.it</a:t>
            </a:r>
            <a:r>
              <a:rPr lang="it-IT" b="1" dirty="0">
                <a:solidFill>
                  <a:srgbClr val="FF0000"/>
                </a:solidFill>
              </a:rPr>
              <a:t> </a:t>
            </a:r>
            <a:r>
              <a:rPr lang="it-IT" dirty="0"/>
              <a:t>(cercare la propria scuola polo e cliccare per entrare – non servono credenziali): puoi trovare news materiali vari messi a disposizione dalla scuola polo.</a:t>
            </a:r>
          </a:p>
          <a:p>
            <a:r>
              <a:rPr lang="it-IT" dirty="0"/>
              <a:t>Mail: </a:t>
            </a:r>
            <a:r>
              <a:rPr lang="it-IT" b="1" dirty="0">
                <a:solidFill>
                  <a:srgbClr val="FF0000"/>
                </a:solidFill>
              </a:rPr>
              <a:t>neoassunti.ambito19@itcgfermi.it</a:t>
            </a:r>
          </a:p>
          <a:p>
            <a:endParaRPr lang="it-IT" dirty="0"/>
          </a:p>
        </p:txBody>
      </p:sp>
    </p:spTree>
    <p:extLst>
      <p:ext uri="{BB962C8B-B14F-4D97-AF65-F5344CB8AC3E}">
        <p14:creationId xmlns:p14="http://schemas.microsoft.com/office/powerpoint/2010/main" val="500438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79463" y="381000"/>
            <a:ext cx="7583487" cy="1676176"/>
          </a:xfrm>
        </p:spPr>
        <p:txBody>
          <a:bodyPr>
            <a:normAutofit fontScale="90000"/>
          </a:bodyPr>
          <a:lstStyle/>
          <a:p>
            <a:r>
              <a:rPr lang="it-IT" sz="4000" dirty="0"/>
              <a:t>L’ambiente è stato progettato per rispondere a </a:t>
            </a:r>
            <a:r>
              <a:rPr lang="it-IT" sz="4000" b="1" dirty="0"/>
              <a:t>2 obiettivi</a:t>
            </a:r>
            <a:r>
              <a:rPr lang="it-IT" sz="4000" dirty="0"/>
              <a:t>: </a:t>
            </a:r>
            <a:br>
              <a:rPr lang="it-IT" dirty="0"/>
            </a:br>
            <a:endParaRPr lang="it-IT" dirty="0"/>
          </a:p>
        </p:txBody>
      </p:sp>
      <p:sp>
        <p:nvSpPr>
          <p:cNvPr id="3" name="Segnaposto contenuto 2"/>
          <p:cNvSpPr>
            <a:spLocks noGrp="1"/>
          </p:cNvSpPr>
          <p:nvPr>
            <p:ph idx="1"/>
          </p:nvPr>
        </p:nvSpPr>
        <p:spPr>
          <a:xfrm>
            <a:off x="304800" y="1408386"/>
            <a:ext cx="8618483" cy="5576614"/>
          </a:xfrm>
        </p:spPr>
        <p:txBody>
          <a:bodyPr>
            <a:normAutofit/>
          </a:bodyPr>
          <a:lstStyle/>
          <a:p>
            <a:pPr marL="742950" lvl="0" indent="-742950">
              <a:buAutoNum type="arabicPeriod"/>
            </a:pPr>
            <a:r>
              <a:rPr lang="it-IT" sz="3600" dirty="0"/>
              <a:t>Supportarti nella redazione del </a:t>
            </a:r>
            <a:r>
              <a:rPr lang="it-IT" sz="3600" b="1" dirty="0">
                <a:solidFill>
                  <a:srgbClr val="FF0000"/>
                </a:solidFill>
              </a:rPr>
              <a:t>Portfolio formativo.</a:t>
            </a:r>
            <a:endParaRPr lang="it-IT" sz="3600" dirty="0"/>
          </a:p>
          <a:p>
            <a:pPr marL="742950" lvl="0" indent="-742950">
              <a:buAutoNum type="arabicPeriod"/>
            </a:pPr>
            <a:r>
              <a:rPr lang="it-IT" sz="3600" dirty="0"/>
              <a:t>Conoscere la tua opinione sull’intero percorso formativo per valutarne l’efficacia attraverso</a:t>
            </a:r>
            <a:r>
              <a:rPr lang="it-IT" sz="3600" b="1" dirty="0"/>
              <a:t> </a:t>
            </a:r>
            <a:r>
              <a:rPr lang="it-IT" sz="3600" dirty="0"/>
              <a:t>il</a:t>
            </a:r>
            <a:r>
              <a:rPr lang="it-IT" sz="3600" b="1" dirty="0"/>
              <a:t> </a:t>
            </a:r>
            <a:r>
              <a:rPr lang="it-IT" sz="3600" b="1" dirty="0">
                <a:solidFill>
                  <a:srgbClr val="FF0000"/>
                </a:solidFill>
              </a:rPr>
              <a:t>questionario</a:t>
            </a:r>
            <a:r>
              <a:rPr lang="it-IT" sz="3600" dirty="0"/>
              <a:t>. La sua compilazione è un requisito indispensabile per la chiusura della formazione (sezione Questionario).</a:t>
            </a:r>
          </a:p>
          <a:p>
            <a:pPr marL="0" indent="0">
              <a:buNone/>
            </a:pPr>
            <a:endParaRPr lang="it-IT" dirty="0"/>
          </a:p>
        </p:txBody>
      </p:sp>
    </p:spTree>
    <p:extLst>
      <p:ext uri="{BB962C8B-B14F-4D97-AF65-F5344CB8AC3E}">
        <p14:creationId xmlns:p14="http://schemas.microsoft.com/office/powerpoint/2010/main" val="20381304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9B12E0B-1D1A-1247-801C-D9C259D415B6}"/>
              </a:ext>
            </a:extLst>
          </p:cNvPr>
          <p:cNvSpPr>
            <a:spLocks noGrp="1"/>
          </p:cNvSpPr>
          <p:nvPr>
            <p:ph type="title"/>
          </p:nvPr>
        </p:nvSpPr>
        <p:spPr>
          <a:xfrm>
            <a:off x="549275" y="107576"/>
            <a:ext cx="8042276" cy="3156324"/>
          </a:xfrm>
        </p:spPr>
        <p:txBody>
          <a:bodyPr/>
          <a:lstStyle/>
          <a:p>
            <a:r>
              <a:rPr lang="it-IT" sz="6000" dirty="0">
                <a:solidFill>
                  <a:srgbClr val="FF0000"/>
                </a:solidFill>
                <a:latin typeface="Apple Color Emoji" pitchFamily="2" charset="0"/>
                <a:ea typeface="Apple Color Emoji" pitchFamily="2" charset="0"/>
              </a:rPr>
              <a:t>FINE!</a:t>
            </a:r>
          </a:p>
        </p:txBody>
      </p:sp>
      <p:sp>
        <p:nvSpPr>
          <p:cNvPr id="3" name="Segnaposto contenuto 2">
            <a:extLst>
              <a:ext uri="{FF2B5EF4-FFF2-40B4-BE49-F238E27FC236}">
                <a16:creationId xmlns:a16="http://schemas.microsoft.com/office/drawing/2014/main" id="{0D361FD1-09FC-6D4F-B5BE-A2525D12A187}"/>
              </a:ext>
            </a:extLst>
          </p:cNvPr>
          <p:cNvSpPr>
            <a:spLocks noGrp="1"/>
          </p:cNvSpPr>
          <p:nvPr>
            <p:ph idx="1"/>
          </p:nvPr>
        </p:nvSpPr>
        <p:spPr>
          <a:xfrm>
            <a:off x="549275" y="2463799"/>
            <a:ext cx="8042276" cy="3479801"/>
          </a:xfrm>
        </p:spPr>
        <p:txBody>
          <a:bodyPr/>
          <a:lstStyle/>
          <a:p>
            <a:pPr marL="0" indent="0" algn="ctr">
              <a:buNone/>
            </a:pPr>
            <a:endParaRPr lang="it-IT" b="1" dirty="0"/>
          </a:p>
          <a:p>
            <a:pPr marL="0" indent="0" algn="ctr">
              <a:buNone/>
            </a:pPr>
            <a:endParaRPr lang="it-IT" b="1" dirty="0"/>
          </a:p>
          <a:p>
            <a:pPr marL="0" indent="0" algn="ctr">
              <a:buNone/>
            </a:pPr>
            <a:endParaRPr lang="it-IT" b="1" dirty="0"/>
          </a:p>
          <a:p>
            <a:pPr marL="0" indent="0" algn="ctr">
              <a:buNone/>
            </a:pPr>
            <a:r>
              <a:rPr lang="it-IT" i="1" dirty="0">
                <a:solidFill>
                  <a:srgbClr val="00B050"/>
                </a:solidFill>
              </a:rPr>
              <a:t>« ….IN BOCCA AL LUPO!!! »</a:t>
            </a:r>
          </a:p>
        </p:txBody>
      </p:sp>
    </p:spTree>
    <p:extLst>
      <p:ext uri="{BB962C8B-B14F-4D97-AF65-F5344CB8AC3E}">
        <p14:creationId xmlns:p14="http://schemas.microsoft.com/office/powerpoint/2010/main" val="26036522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51F690-B5F9-12F1-1703-6DEDFE77E925}"/>
              </a:ext>
            </a:extLst>
          </p:cNvPr>
          <p:cNvSpPr>
            <a:spLocks noGrp="1"/>
          </p:cNvSpPr>
          <p:nvPr>
            <p:ph type="title"/>
          </p:nvPr>
        </p:nvSpPr>
        <p:spPr>
          <a:xfrm>
            <a:off x="549275" y="914400"/>
            <a:ext cx="8042276" cy="800100"/>
          </a:xfrm>
        </p:spPr>
        <p:txBody>
          <a:bodyPr/>
          <a:lstStyle/>
          <a:p>
            <a:pPr marL="0" lvl="0" indent="0"/>
            <a:r>
              <a:rPr lang="it-IT" sz="2800" dirty="0"/>
              <a:t>IL PORTFOLIO FORMATIVO comprende:</a:t>
            </a:r>
          </a:p>
        </p:txBody>
      </p:sp>
      <p:sp>
        <p:nvSpPr>
          <p:cNvPr id="3" name="CasellaDiTesto 2">
            <a:extLst>
              <a:ext uri="{FF2B5EF4-FFF2-40B4-BE49-F238E27FC236}">
                <a16:creationId xmlns:a16="http://schemas.microsoft.com/office/drawing/2014/main" id="{0002D75F-892C-75A4-1ACD-40AEF0EEA561}"/>
              </a:ext>
            </a:extLst>
          </p:cNvPr>
          <p:cNvSpPr txBox="1"/>
          <p:nvPr/>
        </p:nvSpPr>
        <p:spPr>
          <a:xfrm>
            <a:off x="1689100" y="2794000"/>
            <a:ext cx="184731" cy="369332"/>
          </a:xfrm>
          <a:prstGeom prst="rect">
            <a:avLst/>
          </a:prstGeom>
          <a:noFill/>
        </p:spPr>
        <p:txBody>
          <a:bodyPr wrap="square" rtlCol="0">
            <a:spAutoFit/>
          </a:bodyPr>
          <a:lstStyle/>
          <a:p>
            <a:endParaRPr lang="it-IT" dirty="0"/>
          </a:p>
        </p:txBody>
      </p:sp>
      <p:sp>
        <p:nvSpPr>
          <p:cNvPr id="4" name="CasellaDiTesto 3">
            <a:extLst>
              <a:ext uri="{FF2B5EF4-FFF2-40B4-BE49-F238E27FC236}">
                <a16:creationId xmlns:a16="http://schemas.microsoft.com/office/drawing/2014/main" id="{DA3FACED-847B-1736-AE8E-E9FCA3F2EE20}"/>
              </a:ext>
            </a:extLst>
          </p:cNvPr>
          <p:cNvSpPr txBox="1"/>
          <p:nvPr/>
        </p:nvSpPr>
        <p:spPr>
          <a:xfrm>
            <a:off x="644524" y="2171700"/>
            <a:ext cx="8042276" cy="4524315"/>
          </a:xfrm>
          <a:prstGeom prst="rect">
            <a:avLst/>
          </a:prstGeom>
          <a:noFill/>
        </p:spPr>
        <p:txBody>
          <a:bodyPr wrap="square" rtlCol="0">
            <a:spAutoFit/>
          </a:bodyPr>
          <a:lstStyle/>
          <a:p>
            <a:pPr marL="285750" indent="-285750">
              <a:buFont typeface="Arial" panose="020B0604020202020204" pitchFamily="34" charset="0"/>
              <a:buChar char="•"/>
            </a:pPr>
            <a:r>
              <a:rPr lang="it-IT" dirty="0"/>
              <a:t>il </a:t>
            </a:r>
            <a:r>
              <a:rPr lang="it-IT" b="1" dirty="0"/>
              <a:t>Curriculum formativo</a:t>
            </a:r>
            <a:r>
              <a:rPr lang="it-IT" dirty="0"/>
              <a:t> che ti aiuta a ripercorrere le esperienze professionali e/o educative che hanno contribuito a definirti come docente;</a:t>
            </a:r>
          </a:p>
          <a:p>
            <a:pPr marL="285750" indent="-285750">
              <a:buFont typeface="Arial" panose="020B0604020202020204" pitchFamily="34" charset="0"/>
              <a:buChar char="•"/>
            </a:pPr>
            <a:r>
              <a:rPr lang="it-IT" dirty="0"/>
              <a:t>il </a:t>
            </a:r>
            <a:r>
              <a:rPr lang="it-IT" b="1" dirty="0"/>
              <a:t>Bilancio iniziale delle competenze</a:t>
            </a:r>
            <a:r>
              <a:rPr lang="it-IT" dirty="0"/>
              <a:t> per supportare l’auto-valutazione della tua professionalità in termini di competenze possedute ed orientarti nella scelta di attività formative coerenti con le tue esigenze. Questa attività è normalmente propedeutica all’elaborazione del Patto formativo;</a:t>
            </a:r>
          </a:p>
          <a:p>
            <a:pPr marL="285750" indent="-285750">
              <a:buFont typeface="Arial" panose="020B0604020202020204" pitchFamily="34" charset="0"/>
              <a:buChar char="•"/>
            </a:pPr>
            <a:r>
              <a:rPr lang="it-IT" dirty="0"/>
              <a:t>la documentazione dei </a:t>
            </a:r>
            <a:r>
              <a:rPr lang="it-IT" b="1" dirty="0"/>
              <a:t>Laboratori formativi</a:t>
            </a:r>
            <a:r>
              <a:rPr lang="it-IT" dirty="0"/>
              <a:t> seguiti o delle </a:t>
            </a:r>
            <a:r>
              <a:rPr lang="it-IT" b="1" dirty="0"/>
              <a:t>Visite</a:t>
            </a:r>
            <a:r>
              <a:rPr lang="it-IT" dirty="0"/>
              <a:t> a scuole innovative svolte durante l'anno di prova;</a:t>
            </a:r>
          </a:p>
          <a:p>
            <a:pPr marL="285750" indent="-285750">
              <a:buFont typeface="Arial" panose="020B0604020202020204" pitchFamily="34" charset="0"/>
              <a:buChar char="•"/>
            </a:pPr>
            <a:r>
              <a:rPr lang="it-IT" dirty="0"/>
              <a:t>l'</a:t>
            </a:r>
            <a:r>
              <a:rPr lang="it-IT" b="1" dirty="0"/>
              <a:t>Attività didattica</a:t>
            </a:r>
            <a:r>
              <a:rPr lang="it-IT" dirty="0"/>
              <a:t> per documentare e riflettere su un’attività didattica svolta con gli studenti;</a:t>
            </a:r>
          </a:p>
          <a:p>
            <a:pPr marL="285750" indent="-285750">
              <a:buFont typeface="Arial" panose="020B0604020202020204" pitchFamily="34" charset="0"/>
              <a:buChar char="•"/>
            </a:pPr>
            <a:r>
              <a:rPr lang="it-IT" dirty="0"/>
              <a:t>il </a:t>
            </a:r>
            <a:r>
              <a:rPr lang="it-IT" b="1" dirty="0"/>
              <a:t>Bilancio finale</a:t>
            </a:r>
            <a:r>
              <a:rPr lang="it-IT" dirty="0"/>
              <a:t> e </a:t>
            </a:r>
            <a:r>
              <a:rPr lang="it-IT" b="1" dirty="0"/>
              <a:t>Bisogni formativi</a:t>
            </a:r>
            <a:r>
              <a:rPr lang="it-IT" dirty="0"/>
              <a:t> per aiutarti a ripensare alle competenze sviluppate durante l’anno di formazione e prova ed esplicitare i tuoi bisogni formativi al termine dell’anno di prova.</a:t>
            </a:r>
            <a:br>
              <a:rPr lang="it-IT" dirty="0"/>
            </a:br>
            <a:endParaRPr lang="it-IT" dirty="0"/>
          </a:p>
        </p:txBody>
      </p:sp>
    </p:spTree>
    <p:extLst>
      <p:ext uri="{BB962C8B-B14F-4D97-AF65-F5344CB8AC3E}">
        <p14:creationId xmlns:p14="http://schemas.microsoft.com/office/powerpoint/2010/main" val="13676261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D365A3-AE1F-1E41-8370-64304EAD93AB}"/>
              </a:ext>
            </a:extLst>
          </p:cNvPr>
          <p:cNvSpPr>
            <a:spLocks noGrp="1"/>
          </p:cNvSpPr>
          <p:nvPr>
            <p:ph type="title"/>
          </p:nvPr>
        </p:nvSpPr>
        <p:spPr>
          <a:xfrm>
            <a:off x="549275" y="107576"/>
            <a:ext cx="8042276" cy="1022724"/>
          </a:xfrm>
        </p:spPr>
        <p:txBody>
          <a:bodyPr/>
          <a:lstStyle/>
          <a:p>
            <a:br>
              <a:rPr lang="it-IT" b="1" dirty="0"/>
            </a:br>
            <a:r>
              <a:rPr lang="it-IT" sz="2800" b="1" dirty="0">
                <a:solidFill>
                  <a:schemeClr val="bg1">
                    <a:lumMod val="75000"/>
                  </a:schemeClr>
                </a:solidFill>
              </a:rPr>
              <a:t>IL PORTFOLIO: </a:t>
            </a:r>
            <a:br>
              <a:rPr lang="it-IT" sz="2800" b="1" dirty="0"/>
            </a:br>
            <a:r>
              <a:rPr lang="it-IT" sz="2800" b="1" dirty="0"/>
              <a:t>1) CURRICULUM FORMATIVO</a:t>
            </a:r>
          </a:p>
        </p:txBody>
      </p:sp>
      <p:sp>
        <p:nvSpPr>
          <p:cNvPr id="3" name="Segnaposto contenuto 2">
            <a:extLst>
              <a:ext uri="{FF2B5EF4-FFF2-40B4-BE49-F238E27FC236}">
                <a16:creationId xmlns:a16="http://schemas.microsoft.com/office/drawing/2014/main" id="{99C4532F-3429-F549-B141-C41BA87BE987}"/>
              </a:ext>
            </a:extLst>
          </p:cNvPr>
          <p:cNvSpPr>
            <a:spLocks noGrp="1"/>
          </p:cNvSpPr>
          <p:nvPr>
            <p:ph idx="1"/>
          </p:nvPr>
        </p:nvSpPr>
        <p:spPr>
          <a:xfrm>
            <a:off x="549275" y="1130300"/>
            <a:ext cx="8042276" cy="5727700"/>
          </a:xfrm>
        </p:spPr>
        <p:txBody>
          <a:bodyPr lIns="90000">
            <a:normAutofit fontScale="55000" lnSpcReduction="20000"/>
          </a:bodyPr>
          <a:lstStyle/>
          <a:p>
            <a:pPr marL="0" indent="0">
              <a:buNone/>
            </a:pPr>
            <a:r>
              <a:rPr lang="it-IT" sz="2500" dirty="0"/>
              <a:t>Ti guida nel ripercorrere la tua storia professionale e/o educativa (ma anche esperienze che non rientrano in queste categorie, come ad esempio esperienze di volontariato o personali), per individuare le esperienze ritenute più significative per </a:t>
            </a:r>
            <a:r>
              <a:rPr lang="it-IT" sz="2500" b="1" dirty="0"/>
              <a:t>ricostruire la tua identità di docente</a:t>
            </a:r>
            <a:r>
              <a:rPr lang="it-IT" sz="2500" dirty="0"/>
              <a:t>. </a:t>
            </a:r>
          </a:p>
          <a:p>
            <a:pPr marL="0" indent="0">
              <a:lnSpc>
                <a:spcPct val="120000"/>
              </a:lnSpc>
              <a:buNone/>
            </a:pPr>
            <a:r>
              <a:rPr lang="it-IT" sz="2500" dirty="0"/>
              <a:t>Per questo il Curriculum formativo idealmente dovrebbe essere compilato come prima attività del percorso formativo. Si tratta di un’</a:t>
            </a:r>
            <a:r>
              <a:rPr lang="it-IT" sz="2500" b="1" dirty="0"/>
              <a:t>attività utile alla redazione del Bilancio iniziale </a:t>
            </a:r>
            <a:r>
              <a:rPr lang="it-IT" sz="2500" dirty="0"/>
              <a:t>(dove invece si propone una lista di competenze sulla base della quale procedere ad un’auto-valutazione di quelle possedute e di quelle da potenziare) </a:t>
            </a:r>
            <a:r>
              <a:rPr lang="it-IT" sz="2500" b="1" dirty="0"/>
              <a:t>e del Patto formativo.</a:t>
            </a:r>
          </a:p>
          <a:p>
            <a:pPr marL="0" indent="0">
              <a:buNone/>
            </a:pPr>
            <a:r>
              <a:rPr lang="it-IT" sz="2500" b="1" dirty="0"/>
              <a:t>Individua da 1 a 3 esperienze e descrivile con le informazioni richieste, </a:t>
            </a:r>
            <a:r>
              <a:rPr lang="it-IT" sz="2500" dirty="0"/>
              <a:t>queste andranno a comporre il tuo curriculum formativo</a:t>
            </a:r>
            <a:r>
              <a:rPr lang="it-IT" sz="2500" b="1" dirty="0"/>
              <a:t>. </a:t>
            </a:r>
            <a:r>
              <a:rPr lang="it-IT" sz="2500" dirty="0"/>
              <a:t>È possibile modificare il contenuto di questa sezione in qualsiasi momento, fino alla stampa del Dossier Finale.</a:t>
            </a:r>
          </a:p>
          <a:p>
            <a:pPr marL="0" indent="0">
              <a:buNone/>
            </a:pPr>
            <a:r>
              <a:rPr lang="it-IT" sz="2500" dirty="0"/>
              <a:t>Di ogni esperienza inserita ti verrà richiesto: titolo esperienza; anno di riferimento; breve descrizione  (</a:t>
            </a:r>
            <a:r>
              <a:rPr lang="it-IT" sz="2500" i="1" dirty="0"/>
              <a:t>1000 caratteri</a:t>
            </a:r>
            <a:r>
              <a:rPr lang="it-IT" sz="2500" dirty="0"/>
              <a:t>). Inoltre ti verrà richiesto quali conoscenze/competenze hai acquisito nel corso dell’esperienza indicata e che ruolo hanno nello svolgimento della tua professione (</a:t>
            </a:r>
            <a:r>
              <a:rPr lang="it-IT" sz="2500" i="1" dirty="0"/>
              <a:t>1500 caratteri).</a:t>
            </a:r>
          </a:p>
          <a:p>
            <a:pPr marL="0" indent="0">
              <a:buNone/>
            </a:pPr>
            <a:r>
              <a:rPr lang="it-IT" sz="2500" dirty="0"/>
              <a:t>Le esperienze inserite vengono riportate in ordine di data </a:t>
            </a:r>
            <a:r>
              <a:rPr lang="it-IT" sz="2500" b="1" dirty="0"/>
              <a:t>dalla più recente alla più remota</a:t>
            </a:r>
            <a:br>
              <a:rPr lang="it-IT" sz="2500" dirty="0"/>
            </a:br>
            <a:endParaRPr lang="it-IT" sz="2500" i="1" dirty="0"/>
          </a:p>
          <a:p>
            <a:pPr marL="0" indent="0">
              <a:buNone/>
            </a:pPr>
            <a:r>
              <a:rPr lang="it-IT" sz="2500" dirty="0"/>
              <a:t>Il Curriculum formativo è </a:t>
            </a:r>
            <a:r>
              <a:rPr lang="it-IT" sz="2500" b="1" dirty="0"/>
              <a:t>parte integrante della documentazione </a:t>
            </a:r>
            <a:r>
              <a:rPr lang="it-IT" sz="2500" dirty="0"/>
              <a:t>che consegnerai al comitato di valutazione per la discussione finale. </a:t>
            </a:r>
          </a:p>
          <a:p>
            <a:pPr marL="0" indent="0">
              <a:buNone/>
            </a:pPr>
            <a:endParaRPr lang="it-IT" dirty="0"/>
          </a:p>
        </p:txBody>
      </p:sp>
    </p:spTree>
    <p:extLst>
      <p:ext uri="{BB962C8B-B14F-4D97-AF65-F5344CB8AC3E}">
        <p14:creationId xmlns:p14="http://schemas.microsoft.com/office/powerpoint/2010/main" val="32353492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857B5F-9D36-264C-B859-E45964D0B756}"/>
              </a:ext>
            </a:extLst>
          </p:cNvPr>
          <p:cNvSpPr>
            <a:spLocks noGrp="1"/>
          </p:cNvSpPr>
          <p:nvPr>
            <p:ph type="title"/>
          </p:nvPr>
        </p:nvSpPr>
        <p:spPr>
          <a:xfrm>
            <a:off x="549275" y="107576"/>
            <a:ext cx="8042276" cy="1230157"/>
          </a:xfrm>
        </p:spPr>
        <p:txBody>
          <a:bodyPr/>
          <a:lstStyle/>
          <a:p>
            <a:r>
              <a:rPr lang="it-IT" sz="2800" b="1" dirty="0">
                <a:solidFill>
                  <a:schemeClr val="bg1">
                    <a:lumMod val="75000"/>
                  </a:schemeClr>
                </a:solidFill>
              </a:rPr>
              <a:t>IL PORTOFLIO:</a:t>
            </a:r>
            <a:br>
              <a:rPr lang="it-IT" sz="2800" b="1" dirty="0">
                <a:solidFill>
                  <a:schemeClr val="bg1">
                    <a:lumMod val="75000"/>
                  </a:schemeClr>
                </a:solidFill>
              </a:rPr>
            </a:br>
            <a:r>
              <a:rPr lang="it-IT" sz="2800" b="1" dirty="0"/>
              <a:t>2) BILANCIO INIZIALE DELLE COMPETENZE</a:t>
            </a:r>
          </a:p>
        </p:txBody>
      </p:sp>
      <p:sp>
        <p:nvSpPr>
          <p:cNvPr id="3" name="Segnaposto contenuto 2">
            <a:extLst>
              <a:ext uri="{FF2B5EF4-FFF2-40B4-BE49-F238E27FC236}">
                <a16:creationId xmlns:a16="http://schemas.microsoft.com/office/drawing/2014/main" id="{AC33DE93-4262-3A4B-B206-071CDBF8E6BA}"/>
              </a:ext>
            </a:extLst>
          </p:cNvPr>
          <p:cNvSpPr>
            <a:spLocks noGrp="1"/>
          </p:cNvSpPr>
          <p:nvPr>
            <p:ph idx="1"/>
          </p:nvPr>
        </p:nvSpPr>
        <p:spPr>
          <a:xfrm>
            <a:off x="549275" y="1444531"/>
            <a:ext cx="8042276" cy="4922402"/>
          </a:xfrm>
        </p:spPr>
        <p:txBody>
          <a:bodyPr>
            <a:normAutofit fontScale="62500" lnSpcReduction="20000"/>
          </a:bodyPr>
          <a:lstStyle/>
          <a:p>
            <a:pPr marL="0" indent="0">
              <a:buNone/>
            </a:pPr>
            <a:r>
              <a:rPr lang="it-IT" b="1" dirty="0"/>
              <a:t>L’obiettivo</a:t>
            </a:r>
            <a:r>
              <a:rPr lang="it-IT" dirty="0"/>
              <a:t> di questa attività è aiutarti a fare il punto </a:t>
            </a:r>
          </a:p>
          <a:p>
            <a:pPr lvl="1"/>
            <a:r>
              <a:rPr lang="it-IT" dirty="0"/>
              <a:t>sulle </a:t>
            </a:r>
            <a:r>
              <a:rPr lang="it-IT" b="1" dirty="0"/>
              <a:t>competenze che già possiedi</a:t>
            </a:r>
            <a:r>
              <a:rPr lang="it-IT" dirty="0"/>
              <a:t> </a:t>
            </a:r>
          </a:p>
          <a:p>
            <a:pPr lvl="1"/>
            <a:r>
              <a:rPr lang="it-IT" dirty="0"/>
              <a:t>su </a:t>
            </a:r>
            <a:r>
              <a:rPr lang="it-IT" b="1" dirty="0"/>
              <a:t>quelle che vuoi potenziare</a:t>
            </a:r>
            <a:r>
              <a:rPr lang="it-IT" dirty="0"/>
              <a:t>. </a:t>
            </a:r>
          </a:p>
          <a:p>
            <a:pPr marL="0" indent="0">
              <a:buNone/>
            </a:pPr>
            <a:r>
              <a:rPr lang="it-IT" dirty="0"/>
              <a:t>Si tratta di una descrizione delle competenze del docente articolata in </a:t>
            </a:r>
            <a:r>
              <a:rPr lang="it-IT" b="1" dirty="0"/>
              <a:t>3 aree </a:t>
            </a:r>
            <a:r>
              <a:rPr lang="it-IT" dirty="0"/>
              <a:t>(didattica, organizzazione e formazione professionale), a loro volta suddivise in ambiti. </a:t>
            </a:r>
            <a:r>
              <a:rPr lang="it-IT" b="1" dirty="0"/>
              <a:t>Seleziona fino a un massimo di 3 descrittori di competenze per ognuno dei 9 ambiti </a:t>
            </a:r>
            <a:r>
              <a:rPr lang="it-IT" dirty="0"/>
              <a:t>di cui si compone il Bilancio. Ti viene chiesto di selezionare le competenze nelle quali ti senti ben preparato o/e le competenze che, al contrario, vorresti rafforzare. </a:t>
            </a:r>
          </a:p>
          <a:p>
            <a:pPr marL="0" indent="0">
              <a:buNone/>
            </a:pPr>
            <a:r>
              <a:rPr lang="it-IT" dirty="0"/>
              <a:t>È </a:t>
            </a:r>
            <a:r>
              <a:rPr lang="it-IT" b="1" dirty="0"/>
              <a:t>parte integrante della documentazione</a:t>
            </a:r>
            <a:r>
              <a:rPr lang="it-IT" dirty="0"/>
              <a:t> che consegnerai al comitato di valutazione per la discussione finale. </a:t>
            </a:r>
          </a:p>
          <a:p>
            <a:pPr marL="0" indent="0">
              <a:buNone/>
            </a:pPr>
            <a:r>
              <a:rPr lang="it-IT" dirty="0" err="1"/>
              <a:t>ll</a:t>
            </a:r>
            <a:r>
              <a:rPr lang="it-IT" dirty="0"/>
              <a:t> Bilancio iniziale delle competenze può essere salvato tramite il tasto ''</a:t>
            </a:r>
            <a:r>
              <a:rPr lang="it-IT" b="1" dirty="0"/>
              <a:t>Salva e completa più tardi</a:t>
            </a:r>
            <a:r>
              <a:rPr lang="it-IT" dirty="0"/>
              <a:t>'' e può essere modificato fino all’invio definitivo. </a:t>
            </a:r>
            <a:r>
              <a:rPr lang="it-IT" b="1" dirty="0"/>
              <a:t>Una volta inviato definitivamente, tuttavia, non potranno essere effettuate variazioni.</a:t>
            </a:r>
          </a:p>
          <a:p>
            <a:pPr marL="0" indent="0">
              <a:buNone/>
            </a:pPr>
            <a:r>
              <a:rPr lang="it-IT" dirty="0"/>
              <a:t>Il Bilancio, una volta inviato in modo definitivo, può essere esportato in formato pdf dalla sezione Dossier Finale e stampato per essere presentato al Comitato di valutazione.</a:t>
            </a:r>
          </a:p>
          <a:p>
            <a:pPr marL="0" indent="0">
              <a:buNone/>
            </a:pPr>
            <a:r>
              <a:rPr lang="it-IT" dirty="0"/>
              <a:t>Nella sezione Toolkit è disponibile un formato pdf e doc del Bilancio iniziale delle competenze, la cui compilazione tuttavia non sostituisce questa.</a:t>
            </a:r>
          </a:p>
          <a:p>
            <a:pPr marL="0" indent="0">
              <a:buNone/>
            </a:pPr>
            <a:endParaRPr lang="it-IT" dirty="0"/>
          </a:p>
          <a:p>
            <a:pPr marL="0" indent="0">
              <a:buNone/>
            </a:pPr>
            <a:endParaRPr lang="it-IT" dirty="0"/>
          </a:p>
        </p:txBody>
      </p:sp>
    </p:spTree>
    <p:extLst>
      <p:ext uri="{BB962C8B-B14F-4D97-AF65-F5344CB8AC3E}">
        <p14:creationId xmlns:p14="http://schemas.microsoft.com/office/powerpoint/2010/main" val="860739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E1AA4E-6A5E-2440-9BB5-F45992076E32}"/>
              </a:ext>
            </a:extLst>
          </p:cNvPr>
          <p:cNvSpPr>
            <a:spLocks noGrp="1"/>
          </p:cNvSpPr>
          <p:nvPr>
            <p:ph type="title"/>
          </p:nvPr>
        </p:nvSpPr>
        <p:spPr>
          <a:xfrm>
            <a:off x="549275" y="107577"/>
            <a:ext cx="8042276" cy="921124"/>
          </a:xfrm>
        </p:spPr>
        <p:txBody>
          <a:bodyPr/>
          <a:lstStyle/>
          <a:p>
            <a:r>
              <a:rPr lang="it-IT" sz="2800" b="1" dirty="0">
                <a:solidFill>
                  <a:schemeClr val="bg1">
                    <a:lumMod val="75000"/>
                  </a:schemeClr>
                </a:solidFill>
              </a:rPr>
              <a:t>IL PORTFOLIO: </a:t>
            </a:r>
            <a:br>
              <a:rPr lang="it-IT" sz="2800" b="1" dirty="0"/>
            </a:br>
            <a:r>
              <a:rPr lang="it-IT" sz="2800" b="1" dirty="0"/>
              <a:t>3) LABORATORI</a:t>
            </a:r>
          </a:p>
        </p:txBody>
      </p:sp>
      <p:sp>
        <p:nvSpPr>
          <p:cNvPr id="3" name="Segnaposto contenuto 2">
            <a:extLst>
              <a:ext uri="{FF2B5EF4-FFF2-40B4-BE49-F238E27FC236}">
                <a16:creationId xmlns:a16="http://schemas.microsoft.com/office/drawing/2014/main" id="{3D9A3B8F-D701-8345-BD52-B71BBF0E744E}"/>
              </a:ext>
            </a:extLst>
          </p:cNvPr>
          <p:cNvSpPr>
            <a:spLocks noGrp="1"/>
          </p:cNvSpPr>
          <p:nvPr>
            <p:ph idx="1"/>
          </p:nvPr>
        </p:nvSpPr>
        <p:spPr>
          <a:xfrm>
            <a:off x="549275" y="1028701"/>
            <a:ext cx="8042276" cy="5829300"/>
          </a:xfrm>
        </p:spPr>
        <p:txBody>
          <a:bodyPr>
            <a:normAutofit fontScale="62500" lnSpcReduction="20000"/>
          </a:bodyPr>
          <a:lstStyle/>
          <a:p>
            <a:pPr marL="0" indent="0">
              <a:buNone/>
            </a:pPr>
            <a:r>
              <a:rPr lang="it-IT" dirty="0"/>
              <a:t>Sezione dedicata alla documentazione delle esperienze di Laboratorio o delle Visite, così che possano essere </a:t>
            </a:r>
            <a:r>
              <a:rPr lang="it-IT" b="1" dirty="0"/>
              <a:t>incluse nel Dossier Finale </a:t>
            </a:r>
            <a:r>
              <a:rPr lang="it-IT" dirty="0"/>
              <a:t>da presentare al Comitato di valutazione.</a:t>
            </a:r>
          </a:p>
          <a:p>
            <a:pPr marL="0" indent="0">
              <a:buNone/>
            </a:pPr>
            <a:r>
              <a:rPr lang="it-IT" b="1" dirty="0"/>
              <a:t>È possibile modificare il contenuto di questa sezione in qualsiasi momento</a:t>
            </a:r>
            <a:r>
              <a:rPr lang="it-IT" dirty="0"/>
              <a:t>; ogni modifica sarà integrata nell’esportazione del Dossier Finale.</a:t>
            </a:r>
          </a:p>
          <a:p>
            <a:pPr marL="0" indent="0">
              <a:buNone/>
            </a:pPr>
            <a:r>
              <a:rPr lang="it-IT" dirty="0"/>
              <a:t>Primo passo da fare: selezionare </a:t>
            </a:r>
            <a:r>
              <a:rPr lang="it-IT" b="1" dirty="0"/>
              <a:t>«Documenta laboratorio»</a:t>
            </a:r>
            <a:r>
              <a:rPr lang="it-IT" dirty="0"/>
              <a:t> o </a:t>
            </a:r>
            <a:r>
              <a:rPr lang="it-IT" b="1" dirty="0"/>
              <a:t>«Documenta una visita».</a:t>
            </a:r>
          </a:p>
          <a:p>
            <a:pPr marL="0" indent="0">
              <a:buNone/>
            </a:pPr>
            <a:r>
              <a:rPr lang="it-IT" dirty="0"/>
              <a:t>In </a:t>
            </a:r>
            <a:r>
              <a:rPr lang="it-IT" b="1" dirty="0"/>
              <a:t>“Documenta un laboratorio”, </a:t>
            </a:r>
            <a:r>
              <a:rPr lang="it-IT" dirty="0"/>
              <a:t>per ciascuno dei laboratori formativi seguiti, occorrerà compilare la </a:t>
            </a:r>
            <a:r>
              <a:rPr lang="it-IT" u="sng" dirty="0"/>
              <a:t>scheda di documentazione </a:t>
            </a:r>
            <a:r>
              <a:rPr lang="it-IT" dirty="0"/>
              <a:t>proposta, indicando quali </a:t>
            </a:r>
            <a:r>
              <a:rPr lang="it-IT" b="1" dirty="0"/>
              <a:t>temi </a:t>
            </a:r>
            <a:r>
              <a:rPr lang="it-IT" dirty="0"/>
              <a:t>sono stati oggetto del laboratorio e compilare un </a:t>
            </a:r>
            <a:r>
              <a:rPr lang="it-IT" b="1" dirty="0"/>
              <a:t>breve testo di riflessione </a:t>
            </a:r>
            <a:r>
              <a:rPr lang="it-IT" dirty="0"/>
              <a:t>sull’esperienza </a:t>
            </a:r>
            <a:r>
              <a:rPr lang="it-IT" i="1" dirty="0"/>
              <a:t>(Il laboratorio cui hai partecipato ti ha fornito elementi - metodi, strategie, strumenti o contenuti che intendi sperimentare o hai già sperimentato con i tuoi studenti? Quali?). Do</a:t>
            </a:r>
            <a:r>
              <a:rPr lang="it-IT" dirty="0"/>
              <a:t>vrai anche indicare che i laboratori si sono svolti a distanza.</a:t>
            </a:r>
          </a:p>
          <a:p>
            <a:pPr marL="0" indent="0">
              <a:buNone/>
            </a:pPr>
            <a:r>
              <a:rPr lang="it-IT" dirty="0"/>
              <a:t>Per «</a:t>
            </a:r>
            <a:r>
              <a:rPr lang="it-IT" b="1" dirty="0"/>
              <a:t>Documentare una visita»</a:t>
            </a:r>
            <a:r>
              <a:rPr lang="it-IT" dirty="0"/>
              <a:t>, ti verrà chiesto di indicare la scuola, di descrivere brevemente la caratteristica innovativa che è stata al centro della visita e di riflettere su quali aspetti siano stati maggiormente significativi.</a:t>
            </a:r>
          </a:p>
          <a:p>
            <a:pPr marL="0" indent="0">
              <a:buNone/>
            </a:pPr>
            <a:r>
              <a:rPr lang="it-IT" dirty="0"/>
              <a:t>Quando hai compilato la scheda, ricordati di premere ''</a:t>
            </a:r>
            <a:r>
              <a:rPr lang="it-IT" b="1" dirty="0"/>
              <a:t>Salva</a:t>
            </a:r>
            <a:r>
              <a:rPr lang="it-IT" dirty="0"/>
              <a:t>'' prima di uscire dalla pagina, altrimenti le modifiche che hai fatto andranno perse! </a:t>
            </a:r>
            <a:br>
              <a:rPr lang="it-IT" dirty="0"/>
            </a:br>
            <a:r>
              <a:rPr lang="it-IT" dirty="0"/>
              <a:t>Dopo che hai cliccato salva è comunque possibile modificare/cancellare i campi già compilati: basta cliccare su ''</a:t>
            </a:r>
            <a:r>
              <a:rPr lang="it-IT" b="1" dirty="0"/>
              <a:t>Visualizza/Modifica</a:t>
            </a:r>
            <a:r>
              <a:rPr lang="it-IT" dirty="0"/>
              <a:t>’’ e successivamente di nuovo ''</a:t>
            </a:r>
            <a:r>
              <a:rPr lang="it-IT" b="1" dirty="0"/>
              <a:t>Salva</a:t>
            </a:r>
            <a:r>
              <a:rPr lang="it-IT" dirty="0"/>
              <a:t>'' prima di uscire.</a:t>
            </a:r>
            <a:br>
              <a:rPr lang="it-IT" dirty="0"/>
            </a:br>
            <a:br>
              <a:rPr lang="it-IT" dirty="0"/>
            </a:br>
            <a:r>
              <a:rPr lang="it-IT" dirty="0"/>
              <a:t>Per cancellare un Laboratorio, clicca su ''</a:t>
            </a:r>
            <a:r>
              <a:rPr lang="it-IT" b="1" dirty="0"/>
              <a:t>Elimina</a:t>
            </a:r>
            <a:r>
              <a:rPr lang="it-IT" dirty="0"/>
              <a:t>''. Ti verrà chiesta conferma dell'intenzione di cancellarla: se confermi, l'esperienza sarà definitivamente eliminata e non sarà più possibile recuperarla.</a:t>
            </a:r>
          </a:p>
          <a:p>
            <a:endParaRPr lang="it-IT" dirty="0"/>
          </a:p>
        </p:txBody>
      </p:sp>
    </p:spTree>
    <p:extLst>
      <p:ext uri="{BB962C8B-B14F-4D97-AF65-F5344CB8AC3E}">
        <p14:creationId xmlns:p14="http://schemas.microsoft.com/office/powerpoint/2010/main" val="4268043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4D85057-45F0-8D4D-B183-CF96958A61AE}"/>
              </a:ext>
            </a:extLst>
          </p:cNvPr>
          <p:cNvSpPr>
            <a:spLocks noGrp="1"/>
          </p:cNvSpPr>
          <p:nvPr>
            <p:ph type="title"/>
          </p:nvPr>
        </p:nvSpPr>
        <p:spPr>
          <a:xfrm>
            <a:off x="549275" y="107577"/>
            <a:ext cx="8042276" cy="921123"/>
          </a:xfrm>
        </p:spPr>
        <p:txBody>
          <a:bodyPr/>
          <a:lstStyle/>
          <a:p>
            <a:r>
              <a:rPr lang="it-IT" sz="2800" b="1" dirty="0">
                <a:solidFill>
                  <a:schemeClr val="bg1">
                    <a:lumMod val="75000"/>
                  </a:schemeClr>
                </a:solidFill>
              </a:rPr>
              <a:t>IL PORTFOLIO: </a:t>
            </a:r>
            <a:br>
              <a:rPr lang="it-IT" sz="2800" b="1" dirty="0"/>
            </a:br>
            <a:r>
              <a:rPr lang="it-IT" sz="2800" b="1" dirty="0"/>
              <a:t>4) ATTIVITÀ DIDATTICA</a:t>
            </a:r>
          </a:p>
        </p:txBody>
      </p:sp>
      <p:sp>
        <p:nvSpPr>
          <p:cNvPr id="3" name="Segnaposto contenuto 2">
            <a:extLst>
              <a:ext uri="{FF2B5EF4-FFF2-40B4-BE49-F238E27FC236}">
                <a16:creationId xmlns:a16="http://schemas.microsoft.com/office/drawing/2014/main" id="{FFCF2E10-946D-604A-A8AF-F4367DD36496}"/>
              </a:ext>
            </a:extLst>
          </p:cNvPr>
          <p:cNvSpPr>
            <a:spLocks noGrp="1"/>
          </p:cNvSpPr>
          <p:nvPr>
            <p:ph idx="1"/>
          </p:nvPr>
        </p:nvSpPr>
        <p:spPr>
          <a:xfrm>
            <a:off x="549274" y="927100"/>
            <a:ext cx="8353425" cy="5930900"/>
          </a:xfrm>
        </p:spPr>
        <p:txBody>
          <a:bodyPr>
            <a:normAutofit fontScale="55000" lnSpcReduction="20000"/>
          </a:bodyPr>
          <a:lstStyle/>
          <a:p>
            <a:pPr marL="0" indent="0">
              <a:lnSpc>
                <a:spcPct val="120000"/>
              </a:lnSpc>
              <a:buNone/>
            </a:pPr>
            <a:r>
              <a:rPr lang="it-IT" dirty="0"/>
              <a:t>In questa sezione è chiesto di documentare un’attività didattica </a:t>
            </a:r>
            <a:r>
              <a:rPr lang="it-IT" b="1" dirty="0"/>
              <a:t>svolta</a:t>
            </a:r>
            <a:r>
              <a:rPr lang="it-IT" dirty="0"/>
              <a:t> </a:t>
            </a:r>
            <a:r>
              <a:rPr lang="it-IT" b="1" dirty="0"/>
              <a:t>con i gli studenti</a:t>
            </a:r>
            <a:r>
              <a:rPr lang="it-IT" dirty="0"/>
              <a:t>. È auspicabile che l’attività didattica coincida con quella progettata in collaborazione con il tutor, e abbia per oggetto quanto appreso in uno dei laboratori formativi cui hai partecipato, ma </a:t>
            </a:r>
            <a:r>
              <a:rPr lang="it-IT" b="1" dirty="0"/>
              <a:t>non vi sono obblighi</a:t>
            </a:r>
            <a:r>
              <a:rPr lang="it-IT" dirty="0"/>
              <a:t>: la scelta del tipo di attività da progettare e documentare nell’ambiente online è responsabilità del solo docente in formazione.</a:t>
            </a:r>
          </a:p>
          <a:p>
            <a:pPr marL="0" indent="0">
              <a:buNone/>
            </a:pPr>
            <a:r>
              <a:rPr lang="it-IT" dirty="0"/>
              <a:t>La sezione Attività didattica è strutturata in </a:t>
            </a:r>
            <a:r>
              <a:rPr lang="it-IT" b="1" dirty="0"/>
              <a:t>2 parti</a:t>
            </a:r>
            <a:r>
              <a:rPr lang="it-IT" dirty="0"/>
              <a:t>: </a:t>
            </a:r>
          </a:p>
          <a:p>
            <a:pPr marL="457200" indent="-457200">
              <a:buAutoNum type="arabicPeriod"/>
            </a:pPr>
            <a:r>
              <a:rPr lang="it-IT" b="1" dirty="0"/>
              <a:t>Progettazione</a:t>
            </a:r>
            <a:r>
              <a:rPr lang="it-IT" dirty="0"/>
              <a:t>, qui devi inserire direttamente le informazioni nell’ambiente compilando i vari campi presenti - una serie di domande cui devi rispondere e metadati da selezionare (argomento oggetto dell'attività, obiettivi, fasi di lavoro e strumenti di valutazione, ecc.). - che ti consentono di definire la progettazione dell’attività che hai deciso di documentare.</a:t>
            </a:r>
            <a:br>
              <a:rPr lang="it-IT" dirty="0"/>
            </a:br>
            <a:br>
              <a:rPr lang="it-IT" dirty="0"/>
            </a:br>
            <a:r>
              <a:rPr lang="it-IT" dirty="0"/>
              <a:t>Questa pagina </a:t>
            </a:r>
            <a:r>
              <a:rPr lang="it-IT" u="sng" dirty="0"/>
              <a:t>è parte del Portfolio </a:t>
            </a:r>
            <a:r>
              <a:rPr lang="it-IT" dirty="0"/>
              <a:t>e quindi della documentazione che consegnerai al comitato di valutazione per la discussione finale. L’attività non prevede il caricamento di nessun file. Tra i materiali che hai prodotto e raccolto prima, durante e dopo l’attività svolta (es. foto, video, audio, testi, ecc.) con gli studenti, ti suggeriamo di selezionare quelli più significativi che ti potrebbero essere di supporto per illustrare l’attività. Ricordiamo che questi materiali </a:t>
            </a:r>
            <a:r>
              <a:rPr lang="it-IT" b="1" dirty="0"/>
              <a:t>non dovranno essere caricati in piattaforma</a:t>
            </a:r>
            <a:r>
              <a:rPr lang="it-IT" dirty="0"/>
              <a:t>, ma eventualmente potranno essere presentati in sede di discussione con il Comitato di valutazione.</a:t>
            </a:r>
            <a:endParaRPr lang="it-IT" b="1" dirty="0"/>
          </a:p>
          <a:p>
            <a:pPr marL="457200" indent="-457200">
              <a:buAutoNum type="arabicPeriod"/>
            </a:pPr>
            <a:r>
              <a:rPr lang="it-IT" dirty="0"/>
              <a:t> </a:t>
            </a:r>
            <a:r>
              <a:rPr lang="it-IT" b="1" dirty="0"/>
              <a:t>Riflessione, </a:t>
            </a:r>
            <a:r>
              <a:rPr lang="it-IT" dirty="0"/>
              <a:t>L’attività di scrittura del testo (2000 caratteri), seguendo o meno le domande guida indicate, vuole consentirti di ripercorrere l’attività progettata e svolta e di scrivere le tue riflessioni (es analizzarne i problemi o gli imprevisti che si sono verificati e le soluzioni individuate durante l’attività o ex-post; per riflettere ed individuare le scelte che si sono rivelate più efficaci…).</a:t>
            </a:r>
            <a:br>
              <a:rPr lang="it-IT" dirty="0"/>
            </a:br>
            <a:br>
              <a:rPr lang="it-IT" dirty="0"/>
            </a:br>
            <a:r>
              <a:rPr lang="it-IT" dirty="0"/>
              <a:t>Quanto scritto nella sezione Riflessione </a:t>
            </a:r>
            <a:r>
              <a:rPr lang="it-IT" u="sng" dirty="0"/>
              <a:t>sarà incluso nel Portfolio </a:t>
            </a:r>
            <a:r>
              <a:rPr lang="it-IT" dirty="0"/>
              <a:t>e diverrà parte integrante della documentazione da consegnare al comitato di valutazione per la discussione finale.</a:t>
            </a:r>
            <a:endParaRPr lang="it-IT" b="1" dirty="0"/>
          </a:p>
          <a:p>
            <a:pPr marL="0" indent="0">
              <a:lnSpc>
                <a:spcPct val="120000"/>
              </a:lnSpc>
              <a:buNone/>
            </a:pPr>
            <a:r>
              <a:rPr lang="it-IT" dirty="0"/>
              <a:t>Potrai </a:t>
            </a:r>
            <a:r>
              <a:rPr lang="it-IT" b="1" dirty="0"/>
              <a:t>integrare o modificare </a:t>
            </a:r>
            <a:r>
              <a:rPr lang="it-IT" dirty="0"/>
              <a:t>quanto inserito </a:t>
            </a:r>
            <a:r>
              <a:rPr lang="it-IT" b="1" dirty="0"/>
              <a:t>fino alla conclusione della formazione online</a:t>
            </a:r>
            <a:r>
              <a:rPr lang="it-IT" dirty="0"/>
              <a:t>, cioè fino al momento in cui scaricherai la documentazione da presentare al comitato di valutazione per la discussione finale.</a:t>
            </a:r>
            <a:endParaRPr lang="it-IT" b="1" dirty="0"/>
          </a:p>
        </p:txBody>
      </p:sp>
    </p:spTree>
    <p:extLst>
      <p:ext uri="{BB962C8B-B14F-4D97-AF65-F5344CB8AC3E}">
        <p14:creationId xmlns:p14="http://schemas.microsoft.com/office/powerpoint/2010/main" val="1332617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E6484C-F89E-F147-9753-0A5C5B9D8C5A}"/>
              </a:ext>
            </a:extLst>
          </p:cNvPr>
          <p:cNvSpPr>
            <a:spLocks noGrp="1"/>
          </p:cNvSpPr>
          <p:nvPr>
            <p:ph type="title"/>
          </p:nvPr>
        </p:nvSpPr>
        <p:spPr>
          <a:xfrm>
            <a:off x="0" y="107576"/>
            <a:ext cx="9283700" cy="1048124"/>
          </a:xfrm>
        </p:spPr>
        <p:txBody>
          <a:bodyPr/>
          <a:lstStyle/>
          <a:p>
            <a:r>
              <a:rPr lang="it-IT" sz="2400" b="1" dirty="0">
                <a:solidFill>
                  <a:schemeClr val="bg1">
                    <a:lumMod val="75000"/>
                  </a:schemeClr>
                </a:solidFill>
              </a:rPr>
              <a:t>IL PORTOFOLIO: </a:t>
            </a:r>
            <a:br>
              <a:rPr lang="it-IT" sz="2400" b="1" dirty="0"/>
            </a:br>
            <a:r>
              <a:rPr lang="it-IT" sz="2400" b="1" dirty="0"/>
              <a:t>5) BILANCIO FINALE E BISOGNI FORMATIVI</a:t>
            </a:r>
          </a:p>
        </p:txBody>
      </p:sp>
      <p:sp>
        <p:nvSpPr>
          <p:cNvPr id="3" name="Segnaposto contenuto 2">
            <a:extLst>
              <a:ext uri="{FF2B5EF4-FFF2-40B4-BE49-F238E27FC236}">
                <a16:creationId xmlns:a16="http://schemas.microsoft.com/office/drawing/2014/main" id="{2412E4E6-A2F3-C042-9853-BE2B83958270}"/>
              </a:ext>
            </a:extLst>
          </p:cNvPr>
          <p:cNvSpPr>
            <a:spLocks noGrp="1"/>
          </p:cNvSpPr>
          <p:nvPr>
            <p:ph idx="1"/>
          </p:nvPr>
        </p:nvSpPr>
        <p:spPr>
          <a:xfrm>
            <a:off x="549275" y="1155700"/>
            <a:ext cx="8042276" cy="4787901"/>
          </a:xfrm>
        </p:spPr>
        <p:txBody>
          <a:bodyPr>
            <a:normAutofit lnSpcReduction="10000"/>
          </a:bodyPr>
          <a:lstStyle/>
          <a:p>
            <a:pPr marL="0" indent="0">
              <a:buNone/>
            </a:pPr>
            <a:r>
              <a:rPr lang="it-IT" dirty="0"/>
              <a:t>Questa attività consente di esprimere considerazioni personali sull’evoluzione delle proprie competenze alla luce di quanto indicato nel Bilancio iniziale e di esprimere le proprie esigenze formative per il futuro. </a:t>
            </a:r>
          </a:p>
          <a:p>
            <a:pPr marL="0" indent="0">
              <a:buNone/>
            </a:pPr>
            <a:r>
              <a:rPr lang="it-IT" dirty="0"/>
              <a:t>L’attività è composta da due sezioni:</a:t>
            </a:r>
          </a:p>
          <a:p>
            <a:r>
              <a:rPr lang="it-IT" dirty="0"/>
              <a:t>il </a:t>
            </a:r>
            <a:r>
              <a:rPr lang="it-IT" b="1" dirty="0"/>
              <a:t>Bilancio Finale</a:t>
            </a:r>
            <a:r>
              <a:rPr lang="it-IT" dirty="0"/>
              <a:t>, stimola la riflessione sulla trasformazione delle proprie competenze professionali maturate durante l’anno di prova;</a:t>
            </a:r>
          </a:p>
          <a:p>
            <a:r>
              <a:rPr lang="it-IT" dirty="0"/>
              <a:t>i </a:t>
            </a:r>
            <a:r>
              <a:rPr lang="it-IT" b="1" dirty="0"/>
              <a:t>Bisogni Formativi</a:t>
            </a:r>
            <a:r>
              <a:rPr lang="it-IT" dirty="0"/>
              <a:t>, supportano il posizionamento rispetto ai bisogni formativi al termine dell’anno di formazione e prova.</a:t>
            </a:r>
          </a:p>
          <a:p>
            <a:pPr marL="0" indent="0">
              <a:buNone/>
            </a:pPr>
            <a:endParaRPr lang="it-IT" sz="3200" dirty="0"/>
          </a:p>
          <a:p>
            <a:pPr marL="0" indent="0">
              <a:buNone/>
            </a:pPr>
            <a:endParaRPr lang="it-IT" sz="3200" dirty="0"/>
          </a:p>
        </p:txBody>
      </p:sp>
    </p:spTree>
    <p:extLst>
      <p:ext uri="{BB962C8B-B14F-4D97-AF65-F5344CB8AC3E}">
        <p14:creationId xmlns:p14="http://schemas.microsoft.com/office/powerpoint/2010/main" val="29472712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zza">
  <a:themeElements>
    <a:clrScheme name="Brezza">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zza">
      <a:majorFont>
        <a:latin typeface="News Gothic MT"/>
        <a:ea typeface=""/>
        <a:cs typeface=""/>
        <a:font script="Jpan" typeface="ＭＳ Ｐゴシック"/>
      </a:majorFont>
      <a:minorFont>
        <a:latin typeface="News Gothic MT"/>
        <a:ea typeface=""/>
        <a:cs typeface=""/>
        <a:font script="Jpan" typeface="ＭＳ Ｐゴシック"/>
      </a:minorFont>
    </a:fontScheme>
    <a:fmtScheme name="Brezza">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Brezza.thmx</Template>
  <TotalTime>1247</TotalTime>
  <Words>2947</Words>
  <Application>Microsoft Macintosh PowerPoint</Application>
  <PresentationFormat>Presentazione su schermo (4:3)</PresentationFormat>
  <Paragraphs>126</Paragraphs>
  <Slides>30</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30</vt:i4>
      </vt:variant>
    </vt:vector>
  </HeadingPairs>
  <TitlesOfParts>
    <vt:vector size="35" baseType="lpstr">
      <vt:lpstr>Apple Color Emoji</vt:lpstr>
      <vt:lpstr>Arial</vt:lpstr>
      <vt:lpstr>News Gothic MT</vt:lpstr>
      <vt:lpstr>Wingdings 2</vt:lpstr>
      <vt:lpstr>Brezza</vt:lpstr>
      <vt:lpstr>ULTIMO INCONTRO FORMAZIONE  IN PRESENZA</vt:lpstr>
      <vt:lpstr>LA FORMAZIONE ONLINE (piattaforma INDIRE)</vt:lpstr>
      <vt:lpstr>L’ambiente è stato progettato per rispondere a 2 obiettivi:  </vt:lpstr>
      <vt:lpstr>IL PORTFOLIO FORMATIVO comprende:</vt:lpstr>
      <vt:lpstr> IL PORTFOLIO:  1) CURRICULUM FORMATIVO</vt:lpstr>
      <vt:lpstr>IL PORTOFLIO: 2) BILANCIO INIZIALE DELLE COMPETENZE</vt:lpstr>
      <vt:lpstr>IL PORTFOLIO:  3) LABORATORI</vt:lpstr>
      <vt:lpstr>IL PORTFOLIO:  4) ATTIVITÀ DIDATTICA</vt:lpstr>
      <vt:lpstr>IL PORTOFOLIO:  5) BILANCIO FINALE E BISOGNI FORMATIVI</vt:lpstr>
      <vt:lpstr>Bilancio finale</vt:lpstr>
      <vt:lpstr>Bisogni formativi futuri</vt:lpstr>
      <vt:lpstr>Avvertenze per la compilazione e INVIO  Bilancio Finale e i Bisogni formativi</vt:lpstr>
      <vt:lpstr>QUESTIONARIO</vt:lpstr>
      <vt:lpstr> </vt:lpstr>
      <vt:lpstr>Nella sezione DOSSIER FINALE puoi:  </vt:lpstr>
      <vt:lpstr>Presentazione standard di PowerPoint</vt:lpstr>
      <vt:lpstr>Presentazione standard di PowerPoint</vt:lpstr>
      <vt:lpstr>Presentazione standard di PowerPoint</vt:lpstr>
      <vt:lpstr>ALCUNE DOMANDE RICORRENTI:</vt:lpstr>
      <vt:lpstr>FINO A QUANDO POTRÒ UTILIZZARE L’AMBIENTE DI FORMAZIONE ONLINE? C’È UNA SCADENZA ENTRO CUI DEVO COMPLETARE LE ATTIVITÀ? </vt:lpstr>
      <vt:lpstr>È PREVISTO DA PARTE DELLA PIATTAFORMA  INDIRE UN ATTESTATO PER LE ATTIVITÀ CHE HO SVOLTO COME DOCENTE NEOASSUNTO? </vt:lpstr>
      <vt:lpstr>Accesso dei TUTOR</vt:lpstr>
      <vt:lpstr>NELLA SEZIONE "TUTOR" DELL'AMBIENTE ONLINE</vt:lpstr>
      <vt:lpstr>ATTESTATO FINALE formazione DOCENTE NEOASSUNTO </vt:lpstr>
      <vt:lpstr>COMITATO DI VALUTAZIONE </vt:lpstr>
      <vt:lpstr>Presentazione standard di PowerPoint</vt:lpstr>
      <vt:lpstr>IL COMITATO DI VALUTAZIONE:</vt:lpstr>
      <vt:lpstr>Presentazione standard di PowerPoint</vt:lpstr>
      <vt:lpstr>CONTATTI DI RIFERIMENTO:</vt:lpstr>
      <vt:lpstr>FINE!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ULTIMO INCONTRO FORMAZIONE IN PRESENZA</dc:title>
  <dc:creator>Chiara</dc:creator>
  <cp:lastModifiedBy>Chiara De Chiara</cp:lastModifiedBy>
  <cp:revision>60</cp:revision>
  <dcterms:created xsi:type="dcterms:W3CDTF">2018-05-21T20:52:51Z</dcterms:created>
  <dcterms:modified xsi:type="dcterms:W3CDTF">2022-05-16T16:38:08Z</dcterms:modified>
</cp:coreProperties>
</file>