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5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6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0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1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4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1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7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5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id="{D2306AB6-9D65-4F8E-9FD7-C3F3A3DE3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 descr="Colori pastello su design di superficie sfumata">
            <a:extLst>
              <a:ext uri="{FF2B5EF4-FFF2-40B4-BE49-F238E27FC236}">
                <a16:creationId xmlns:a16="http://schemas.microsoft.com/office/drawing/2014/main" id="{377275B0-7EB3-8F9E-81C7-E9B36E912D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35" b="98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84C940E-7A1D-418E-A9E8-C9852CA8E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1255" y="2996261"/>
            <a:ext cx="6310745" cy="3861739"/>
          </a:xfrm>
          <a:custGeom>
            <a:avLst/>
            <a:gdLst>
              <a:gd name="connsiteX0" fmla="*/ 5172027 w 6310745"/>
              <a:gd name="connsiteY0" fmla="*/ 351902 h 3861739"/>
              <a:gd name="connsiteX1" fmla="*/ 5173047 w 6310745"/>
              <a:gd name="connsiteY1" fmla="*/ 352987 h 3861739"/>
              <a:gd name="connsiteX2" fmla="*/ 5177471 w 6310745"/>
              <a:gd name="connsiteY2" fmla="*/ 352581 h 3861739"/>
              <a:gd name="connsiteX3" fmla="*/ 2969865 w 6310745"/>
              <a:gd name="connsiteY3" fmla="*/ 91462 h 3861739"/>
              <a:gd name="connsiteX4" fmla="*/ 2918830 w 6310745"/>
              <a:gd name="connsiteY4" fmla="*/ 95401 h 3861739"/>
              <a:gd name="connsiteX5" fmla="*/ 1957331 w 6310745"/>
              <a:gd name="connsiteY5" fmla="*/ 323658 h 3861739"/>
              <a:gd name="connsiteX6" fmla="*/ 413011 w 6310745"/>
              <a:gd name="connsiteY6" fmla="*/ 1429370 h 3861739"/>
              <a:gd name="connsiteX7" fmla="*/ 88087 w 6310745"/>
              <a:gd name="connsiteY7" fmla="*/ 2204577 h 3861739"/>
              <a:gd name="connsiteX8" fmla="*/ 109862 w 6310745"/>
              <a:gd name="connsiteY8" fmla="*/ 2159496 h 3861739"/>
              <a:gd name="connsiteX9" fmla="*/ 566286 w 6310745"/>
              <a:gd name="connsiteY9" fmla="*/ 1369352 h 3861739"/>
              <a:gd name="connsiteX10" fmla="*/ 1648059 w 6310745"/>
              <a:gd name="connsiteY10" fmla="*/ 484837 h 3861739"/>
              <a:gd name="connsiteX11" fmla="*/ 2969865 w 6310745"/>
              <a:gd name="connsiteY11" fmla="*/ 91462 h 3861739"/>
              <a:gd name="connsiteX12" fmla="*/ 3495357 w 6310745"/>
              <a:gd name="connsiteY12" fmla="*/ 893 h 3861739"/>
              <a:gd name="connsiteX13" fmla="*/ 3941913 w 6310745"/>
              <a:gd name="connsiteY13" fmla="*/ 37963 h 3861739"/>
              <a:gd name="connsiteX14" fmla="*/ 5299614 w 6310745"/>
              <a:gd name="connsiteY14" fmla="*/ 324201 h 3861739"/>
              <a:gd name="connsiteX15" fmla="*/ 6213700 w 6310745"/>
              <a:gd name="connsiteY15" fmla="*/ 666307 h 3861739"/>
              <a:gd name="connsiteX16" fmla="*/ 6310745 w 6310745"/>
              <a:gd name="connsiteY16" fmla="*/ 718092 h 3861739"/>
              <a:gd name="connsiteX17" fmla="*/ 6310745 w 6310745"/>
              <a:gd name="connsiteY17" fmla="*/ 786964 h 3861739"/>
              <a:gd name="connsiteX18" fmla="*/ 6223734 w 6310745"/>
              <a:gd name="connsiteY18" fmla="*/ 739515 h 3861739"/>
              <a:gd name="connsiteX19" fmla="*/ 5436559 w 6310745"/>
              <a:gd name="connsiteY19" fmla="*/ 427942 h 3861739"/>
              <a:gd name="connsiteX20" fmla="*/ 5314925 w 6310745"/>
              <a:gd name="connsiteY20" fmla="*/ 390465 h 3861739"/>
              <a:gd name="connsiteX21" fmla="*/ 5198564 w 6310745"/>
              <a:gd name="connsiteY21" fmla="*/ 357468 h 3861739"/>
              <a:gd name="connsiteX22" fmla="*/ 5826636 w 6310745"/>
              <a:gd name="connsiteY22" fmla="*/ 619266 h 3861739"/>
              <a:gd name="connsiteX23" fmla="*/ 6125359 w 6310745"/>
              <a:gd name="connsiteY23" fmla="*/ 778370 h 3861739"/>
              <a:gd name="connsiteX24" fmla="*/ 6310745 w 6310745"/>
              <a:gd name="connsiteY24" fmla="*/ 896973 h 3861739"/>
              <a:gd name="connsiteX25" fmla="*/ 6310745 w 6310745"/>
              <a:gd name="connsiteY25" fmla="*/ 3861739 h 3861739"/>
              <a:gd name="connsiteX26" fmla="*/ 974639 w 6310745"/>
              <a:gd name="connsiteY26" fmla="*/ 3861739 h 3861739"/>
              <a:gd name="connsiteX27" fmla="*/ 719986 w 6310745"/>
              <a:gd name="connsiteY27" fmla="*/ 3659957 h 3861739"/>
              <a:gd name="connsiteX28" fmla="*/ 299202 w 6310745"/>
              <a:gd name="connsiteY28" fmla="*/ 3177626 h 3861739"/>
              <a:gd name="connsiteX29" fmla="*/ 52873 w 6310745"/>
              <a:gd name="connsiteY29" fmla="*/ 2564820 h 3861739"/>
              <a:gd name="connsiteX30" fmla="*/ 21743 w 6310745"/>
              <a:gd name="connsiteY30" fmla="*/ 2457276 h 3861739"/>
              <a:gd name="connsiteX31" fmla="*/ 15788 w 6310745"/>
              <a:gd name="connsiteY31" fmla="*/ 2193035 h 3861739"/>
              <a:gd name="connsiteX32" fmla="*/ 1087523 w 6310745"/>
              <a:gd name="connsiteY32" fmla="*/ 695306 h 3861739"/>
              <a:gd name="connsiteX33" fmla="*/ 2765215 w 6310745"/>
              <a:gd name="connsiteY33" fmla="*/ 56158 h 3861739"/>
              <a:gd name="connsiteX34" fmla="*/ 3120078 w 6310745"/>
              <a:gd name="connsiteY34" fmla="*/ 15422 h 3861739"/>
              <a:gd name="connsiteX35" fmla="*/ 3495357 w 6310745"/>
              <a:gd name="connsiteY35" fmla="*/ 893 h 386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10745" h="3861739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DF8E7E">
              <a:alpha val="91000"/>
            </a:srgbClr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E6FD80F-6608-878D-5F33-FE873140F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0850" y="1380931"/>
            <a:ext cx="9918880" cy="3741495"/>
          </a:xfrm>
        </p:spPr>
        <p:txBody>
          <a:bodyPr anchor="b">
            <a:noAutofit/>
          </a:bodyPr>
          <a:lstStyle/>
          <a:p>
            <a:pPr algn="ctr"/>
            <a:r>
              <a:rPr lang="it-IT" sz="8000" dirty="0">
                <a:solidFill>
                  <a:schemeClr val="bg1"/>
                </a:solidFill>
              </a:rPr>
              <a:t>PER LA CONCLUSIONE DELL’ANNO DI FORMAZIONE E PROVA CI SONO </a:t>
            </a:r>
            <a:r>
              <a:rPr lang="it-IT" sz="8000" dirty="0" err="1">
                <a:solidFill>
                  <a:schemeClr val="bg1"/>
                </a:solidFill>
              </a:rPr>
              <a:t>NOVITà</a:t>
            </a:r>
            <a:r>
              <a:rPr lang="it-IT" sz="8000" dirty="0">
                <a:solidFill>
                  <a:schemeClr val="bg1"/>
                </a:solidFill>
              </a:rPr>
              <a:t>??????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0D3EDC-C709-C9EF-648B-5446C1061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0481" y="5586497"/>
            <a:ext cx="4569248" cy="10195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7400" b="1" dirty="0">
                <a:solidFill>
                  <a:schemeClr val="bg1"/>
                </a:solidFill>
              </a:rPr>
              <a:t>03 MAGGIO 2024</a:t>
            </a:r>
          </a:p>
          <a:p>
            <a:pPr algn="ctr"/>
            <a:r>
              <a:rPr lang="it-IT" sz="7400" b="1" dirty="0">
                <a:solidFill>
                  <a:schemeClr val="bg1"/>
                </a:solidFill>
              </a:rPr>
              <a:t>AMBITO 23 - PRATO</a:t>
            </a:r>
          </a:p>
          <a:p>
            <a:pPr algn="ctr"/>
            <a:r>
              <a:rPr lang="it-IT" sz="7400" b="1" dirty="0">
                <a:solidFill>
                  <a:schemeClr val="bg1"/>
                </a:solidFill>
              </a:rPr>
              <a:t>IIS DATINI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2E0F698-EDF5-464C-B466-8D34B8AF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9179" y="5344820"/>
            <a:ext cx="3994793" cy="27432"/>
          </a:xfrm>
          <a:custGeom>
            <a:avLst/>
            <a:gdLst>
              <a:gd name="connsiteX0" fmla="*/ 0 w 3994793"/>
              <a:gd name="connsiteY0" fmla="*/ 0 h 27432"/>
              <a:gd name="connsiteX1" fmla="*/ 745695 w 3994793"/>
              <a:gd name="connsiteY1" fmla="*/ 0 h 27432"/>
              <a:gd name="connsiteX2" fmla="*/ 1451441 w 3994793"/>
              <a:gd name="connsiteY2" fmla="*/ 0 h 27432"/>
              <a:gd name="connsiteX3" fmla="*/ 2157188 w 3994793"/>
              <a:gd name="connsiteY3" fmla="*/ 0 h 27432"/>
              <a:gd name="connsiteX4" fmla="*/ 2703143 w 3994793"/>
              <a:gd name="connsiteY4" fmla="*/ 0 h 27432"/>
              <a:gd name="connsiteX5" fmla="*/ 3289046 w 3994793"/>
              <a:gd name="connsiteY5" fmla="*/ 0 h 27432"/>
              <a:gd name="connsiteX6" fmla="*/ 3994793 w 3994793"/>
              <a:gd name="connsiteY6" fmla="*/ 0 h 27432"/>
              <a:gd name="connsiteX7" fmla="*/ 3994793 w 3994793"/>
              <a:gd name="connsiteY7" fmla="*/ 27432 h 27432"/>
              <a:gd name="connsiteX8" fmla="*/ 3328994 w 3994793"/>
              <a:gd name="connsiteY8" fmla="*/ 27432 h 27432"/>
              <a:gd name="connsiteX9" fmla="*/ 2783039 w 3994793"/>
              <a:gd name="connsiteY9" fmla="*/ 27432 h 27432"/>
              <a:gd name="connsiteX10" fmla="*/ 2237084 w 3994793"/>
              <a:gd name="connsiteY10" fmla="*/ 27432 h 27432"/>
              <a:gd name="connsiteX11" fmla="*/ 1531337 w 3994793"/>
              <a:gd name="connsiteY11" fmla="*/ 27432 h 27432"/>
              <a:gd name="connsiteX12" fmla="*/ 945434 w 3994793"/>
              <a:gd name="connsiteY12" fmla="*/ 27432 h 27432"/>
              <a:gd name="connsiteX13" fmla="*/ 0 w 3994793"/>
              <a:gd name="connsiteY13" fmla="*/ 27432 h 27432"/>
              <a:gd name="connsiteX14" fmla="*/ 0 w 3994793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94793" h="27432" fill="none" extrusionOk="0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94793" h="27432" stroke="0" extrusionOk="0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DF8E7E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073AD8-2685-C14F-5AC2-E0A603411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Per i docenti assunti ai sensi dell’art. 5 del D.L. 44 del 22/4/2023 </a:t>
            </a:r>
            <a:br>
              <a:rPr lang="it-IT" sz="3200" b="1" dirty="0"/>
            </a:br>
            <a:r>
              <a:rPr lang="it-IT" sz="3200" b="1" dirty="0"/>
              <a:t>(prima fascia sostegno </a:t>
            </a:r>
            <a:r>
              <a:rPr lang="it-IT" sz="3200" b="1" dirty="0" err="1"/>
              <a:t>a.s.</a:t>
            </a:r>
            <a:r>
              <a:rPr lang="it-IT" sz="3200" b="1" dirty="0"/>
              <a:t> 2023-24)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3DB61-1397-E517-27E4-232EABE2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122"/>
            <a:ext cx="10515600" cy="3910841"/>
          </a:xfrm>
        </p:spPr>
        <p:txBody>
          <a:bodyPr>
            <a:normAutofit/>
          </a:bodyPr>
          <a:lstStyle/>
          <a:p>
            <a:r>
              <a:rPr lang="it-IT" b="1" dirty="0"/>
              <a:t>La normativa prevede che il personale docente in periodo di prova svolga una </a:t>
            </a:r>
            <a:r>
              <a:rPr lang="it-IT" b="1" dirty="0">
                <a:highlight>
                  <a:srgbClr val="FFFF00"/>
                </a:highlight>
              </a:rPr>
              <a:t>lezione simulata </a:t>
            </a:r>
            <a:r>
              <a:rPr lang="it-IT" b="1" dirty="0"/>
              <a:t>dinanzi al comitato di valutazione integrato da un componente esterno individuato dal dirigente titolare dell’Ufficio scolastico regionale tra dirigenti scolastici, dirigenti amministrativi e dirigenti tecnici.</a:t>
            </a:r>
          </a:p>
          <a:p>
            <a:endParaRPr lang="it-IT" b="1" dirty="0"/>
          </a:p>
          <a:p>
            <a:r>
              <a:rPr lang="it-IT" b="1" dirty="0"/>
              <a:t>In caso di positiva valutazione delle prove il docente è assunto a tempo indeterminato e confermato in ruolo, con decorrenza giuridica dalla data di inizio del servizio con contratto a tempo determinato di cui al comma 5, nella medesima istituzione scolastica presso cui ha prestato servizio a tempo determinato.</a:t>
            </a:r>
          </a:p>
        </p:txBody>
      </p:sp>
    </p:spTree>
    <p:extLst>
      <p:ext uri="{BB962C8B-B14F-4D97-AF65-F5344CB8AC3E}">
        <p14:creationId xmlns:p14="http://schemas.microsoft.com/office/powerpoint/2010/main" val="293585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DF8E7E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073AD8-2685-C14F-5AC2-E0A603411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/>
              <a:t>docenti concorso straordinario </a:t>
            </a:r>
            <a:br>
              <a:rPr lang="it-IT" sz="4000" b="1" dirty="0"/>
            </a:br>
            <a:r>
              <a:rPr lang="it-IT" sz="4000" b="1" dirty="0"/>
              <a:t>art. 59, c. 9 bis del DL 73/2021</a:t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3DB61-1397-E517-27E4-232EABE2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122"/>
            <a:ext cx="10515600" cy="3910841"/>
          </a:xfrm>
        </p:spPr>
        <p:txBody>
          <a:bodyPr>
            <a:normAutofit/>
          </a:bodyPr>
          <a:lstStyle/>
          <a:p>
            <a:r>
              <a:rPr lang="it-IT" b="1" dirty="0">
                <a:latin typeface="+mj-lt"/>
                <a:ea typeface="+mj-ea"/>
                <a:cs typeface="+mj-cs"/>
              </a:rPr>
              <a:t> </a:t>
            </a:r>
            <a:r>
              <a:rPr lang="it-IT" b="1" dirty="0"/>
              <a:t>I docenti in anno di formazione e prova a seguito di procedura concorsuale straordinaria per docenti della scuola secondaria di I e II grado, di cui all’art. 59, c. 9 bis del DL 73/2021, convertito dalla L. 106/2021, </a:t>
            </a:r>
            <a:r>
              <a:rPr lang="it-IT" b="1" u="sng" dirty="0"/>
              <a:t>DEVONO SVOLGERE 40 ore di attività formative equivalenti a 5 crediti formativi universitari</a:t>
            </a:r>
            <a:r>
              <a:rPr lang="it-IT" b="1" dirty="0"/>
              <a:t>; il percorso si conclude con l’esame orale organizzato dalle Università </a:t>
            </a:r>
            <a:r>
              <a:rPr lang="it-IT" b="1" u="sng" dirty="0"/>
              <a:t>entro il 15 giugno 2024</a:t>
            </a:r>
            <a:r>
              <a:rPr lang="it-IT" b="1" dirty="0"/>
              <a:t>.</a:t>
            </a:r>
          </a:p>
          <a:p>
            <a:pPr algn="l"/>
            <a:r>
              <a:rPr lang="it-IT" b="1" dirty="0"/>
              <a:t>Si rammenta che il mancato superamento della prova conclusiva comporta la decadenza dalla procedura concorsuale ed è preclusa la trasformazione a tempo indeterminato del contratto.</a:t>
            </a:r>
          </a:p>
        </p:txBody>
      </p:sp>
    </p:spTree>
    <p:extLst>
      <p:ext uri="{BB962C8B-B14F-4D97-AF65-F5344CB8AC3E}">
        <p14:creationId xmlns:p14="http://schemas.microsoft.com/office/powerpoint/2010/main" val="312312630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The Hand Bold</vt:lpstr>
      <vt:lpstr>The Serif Hand Black</vt:lpstr>
      <vt:lpstr>SketchyVTI</vt:lpstr>
      <vt:lpstr>PER LA CONCLUSIONE DELL’ANNO DI FORMAZIONE E PROVA CI SONO NOVITà??????</vt:lpstr>
      <vt:lpstr>Per i docenti assunti ai sensi dell’art. 5 del D.L. 44 del 22/4/2023  (prima fascia sostegno a.s. 2023-24)</vt:lpstr>
      <vt:lpstr>docenti concorso straordinario  art. 59, c. 9 bis del DL 73/2021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LA CONCLUSIONE DELL’ANNO DI FORMAZIONE E PROVA CI SONO NOVITà??????</dc:title>
  <dc:creator>Francesca Zannoni</dc:creator>
  <cp:lastModifiedBy>PCSEG12</cp:lastModifiedBy>
  <cp:revision>2</cp:revision>
  <dcterms:created xsi:type="dcterms:W3CDTF">2024-05-03T14:00:20Z</dcterms:created>
  <dcterms:modified xsi:type="dcterms:W3CDTF">2024-05-07T06:12:22Z</dcterms:modified>
</cp:coreProperties>
</file>