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49262"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mj-lt"/>
        <a:ea typeface="+mj-ea"/>
        <a:cs typeface="+mj-cs"/>
        <a:sym typeface="Times New Roman"/>
      </a:defRPr>
    </a:lvl1pPr>
    <a:lvl2pPr marL="0" marR="0" indent="0" algn="l" defTabSz="449262"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mj-lt"/>
        <a:ea typeface="+mj-ea"/>
        <a:cs typeface="+mj-cs"/>
        <a:sym typeface="Times New Roman"/>
      </a:defRPr>
    </a:lvl2pPr>
    <a:lvl3pPr marL="0" marR="0" indent="0" algn="l" defTabSz="449262"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mj-lt"/>
        <a:ea typeface="+mj-ea"/>
        <a:cs typeface="+mj-cs"/>
        <a:sym typeface="Times New Roman"/>
      </a:defRPr>
    </a:lvl3pPr>
    <a:lvl4pPr marL="0" marR="0" indent="0" algn="l" defTabSz="449262"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mj-lt"/>
        <a:ea typeface="+mj-ea"/>
        <a:cs typeface="+mj-cs"/>
        <a:sym typeface="Times New Roman"/>
      </a:defRPr>
    </a:lvl4pPr>
    <a:lvl5pPr marL="0" marR="0" indent="0" algn="l" defTabSz="449262"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mj-lt"/>
        <a:ea typeface="+mj-ea"/>
        <a:cs typeface="+mj-cs"/>
        <a:sym typeface="Times New Roman"/>
      </a:defRPr>
    </a:lvl5pPr>
    <a:lvl6pPr marL="0" marR="0" indent="0" algn="l" defTabSz="449262"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mj-lt"/>
        <a:ea typeface="+mj-ea"/>
        <a:cs typeface="+mj-cs"/>
        <a:sym typeface="Times New Roman"/>
      </a:defRPr>
    </a:lvl6pPr>
    <a:lvl7pPr marL="0" marR="0" indent="0" algn="l" defTabSz="449262"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mj-lt"/>
        <a:ea typeface="+mj-ea"/>
        <a:cs typeface="+mj-cs"/>
        <a:sym typeface="Times New Roman"/>
      </a:defRPr>
    </a:lvl7pPr>
    <a:lvl8pPr marL="0" marR="0" indent="0" algn="l" defTabSz="449262"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mj-lt"/>
        <a:ea typeface="+mj-ea"/>
        <a:cs typeface="+mj-cs"/>
        <a:sym typeface="Times New Roman"/>
      </a:defRPr>
    </a:lvl8pPr>
    <a:lvl9pPr marL="0" marR="0" indent="0" algn="l" defTabSz="449262"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mj-lt"/>
        <a:ea typeface="+mj-ea"/>
        <a:cs typeface="+mj-cs"/>
        <a:sym typeface="Times New Roman"/>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wholeTbl>
    <a:band2H>
      <a:tcTxStyle/>
      <a:tcStyle>
        <a:tcBdr/>
        <a:fill>
          <a:solidFill>
            <a:srgbClr val="FFFFFF"/>
          </a:solidFill>
        </a:fill>
      </a:tcStyle>
    </a:band2H>
    <a:firstCo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Col>
    <a:lastRow>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170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Shape 17"/>
          <p:cNvSpPr>
            <a:spLocks noGrp="1" noRot="1" noChangeAspect="1"/>
          </p:cNvSpPr>
          <p:nvPr>
            <p:ph type="sldImg"/>
          </p:nvPr>
        </p:nvSpPr>
        <p:spPr>
          <a:xfrm>
            <a:off x="1143000" y="685800"/>
            <a:ext cx="4572000" cy="3429000"/>
          </a:xfrm>
          <a:prstGeom prst="rect">
            <a:avLst/>
          </a:prstGeom>
        </p:spPr>
        <p:txBody>
          <a:bodyPr/>
          <a:lstStyle/>
          <a:p>
            <a:endParaRPr/>
          </a:p>
        </p:txBody>
      </p:sp>
      <p:sp>
        <p:nvSpPr>
          <p:cNvPr id="18" name="Shape 18"/>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49262" latinLnBrk="0">
      <a:spcBef>
        <a:spcPts val="400"/>
      </a:spcBef>
      <a:defRPr sz="1200">
        <a:latin typeface="+mj-lt"/>
        <a:ea typeface="+mj-ea"/>
        <a:cs typeface="+mj-cs"/>
        <a:sym typeface="Times New Roman"/>
      </a:defRPr>
    </a:lvl1pPr>
    <a:lvl2pPr indent="228600" defTabSz="449262" latinLnBrk="0">
      <a:spcBef>
        <a:spcPts val="400"/>
      </a:spcBef>
      <a:defRPr sz="1200">
        <a:latin typeface="+mj-lt"/>
        <a:ea typeface="+mj-ea"/>
        <a:cs typeface="+mj-cs"/>
        <a:sym typeface="Times New Roman"/>
      </a:defRPr>
    </a:lvl2pPr>
    <a:lvl3pPr indent="457200" defTabSz="449262" latinLnBrk="0">
      <a:spcBef>
        <a:spcPts val="400"/>
      </a:spcBef>
      <a:defRPr sz="1200">
        <a:latin typeface="+mj-lt"/>
        <a:ea typeface="+mj-ea"/>
        <a:cs typeface="+mj-cs"/>
        <a:sym typeface="Times New Roman"/>
      </a:defRPr>
    </a:lvl3pPr>
    <a:lvl4pPr indent="685800" defTabSz="449262" latinLnBrk="0">
      <a:spcBef>
        <a:spcPts val="400"/>
      </a:spcBef>
      <a:defRPr sz="1200">
        <a:latin typeface="+mj-lt"/>
        <a:ea typeface="+mj-ea"/>
        <a:cs typeface="+mj-cs"/>
        <a:sym typeface="Times New Roman"/>
      </a:defRPr>
    </a:lvl4pPr>
    <a:lvl5pPr indent="914400" defTabSz="449262" latinLnBrk="0">
      <a:spcBef>
        <a:spcPts val="400"/>
      </a:spcBef>
      <a:defRPr sz="1200">
        <a:latin typeface="+mj-lt"/>
        <a:ea typeface="+mj-ea"/>
        <a:cs typeface="+mj-cs"/>
        <a:sym typeface="Times New Roman"/>
      </a:defRPr>
    </a:lvl5pPr>
    <a:lvl6pPr indent="1143000" defTabSz="449262" latinLnBrk="0">
      <a:spcBef>
        <a:spcPts val="400"/>
      </a:spcBef>
      <a:defRPr sz="1200">
        <a:latin typeface="+mj-lt"/>
        <a:ea typeface="+mj-ea"/>
        <a:cs typeface="+mj-cs"/>
        <a:sym typeface="Times New Roman"/>
      </a:defRPr>
    </a:lvl6pPr>
    <a:lvl7pPr indent="1371600" defTabSz="449262" latinLnBrk="0">
      <a:spcBef>
        <a:spcPts val="400"/>
      </a:spcBef>
      <a:defRPr sz="1200">
        <a:latin typeface="+mj-lt"/>
        <a:ea typeface="+mj-ea"/>
        <a:cs typeface="+mj-cs"/>
        <a:sym typeface="Times New Roman"/>
      </a:defRPr>
    </a:lvl7pPr>
    <a:lvl8pPr indent="1600200" defTabSz="449262" latinLnBrk="0">
      <a:spcBef>
        <a:spcPts val="400"/>
      </a:spcBef>
      <a:defRPr sz="1200">
        <a:latin typeface="+mj-lt"/>
        <a:ea typeface="+mj-ea"/>
        <a:cs typeface="+mj-cs"/>
        <a:sym typeface="Times New Roman"/>
      </a:defRPr>
    </a:lvl8pPr>
    <a:lvl9pPr indent="1828800" defTabSz="449262" latinLnBrk="0">
      <a:spcBef>
        <a:spcPts val="400"/>
      </a:spcBef>
      <a:defRPr sz="1200">
        <a:latin typeface="+mj-lt"/>
        <a:ea typeface="+mj-ea"/>
        <a:cs typeface="+mj-cs"/>
        <a:sym typeface="Times New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Default">
    <p:spTree>
      <p:nvGrpSpPr>
        <p:cNvPr id="1" name=""/>
        <p:cNvGrpSpPr/>
        <p:nvPr/>
      </p:nvGrpSpPr>
      <p:grpSpPr>
        <a:xfrm>
          <a:off x="0" y="0"/>
          <a:ext cx="0" cy="0"/>
          <a:chOff x="0" y="0"/>
          <a:chExt cx="0" cy="0"/>
        </a:xfrm>
      </p:grpSpPr>
      <p:sp>
        <p:nvSpPr>
          <p:cNvPr id="11" name="Numero diapositiva"/>
          <p:cNvSpPr txBox="1">
            <a:spLocks noGrp="1"/>
          </p:cNvSpPr>
          <p:nvPr>
            <p:ph type="sldNum" sz="quarter" idx="2"/>
          </p:nvPr>
        </p:nvSpPr>
        <p:spPr>
          <a:prstGeom prst="rect">
            <a:avLst/>
          </a:prstGeom>
        </p:spPr>
        <p:txBody>
          <a:bodyPr/>
          <a:lstStyle/>
          <a:p>
            <a:fld id="{86CB4B4D-7CA3-9044-876B-883B54F8677D}" type="slidenum">
              <a:t>‹N›</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olo Testo"/>
          <p:cNvSpPr txBox="1">
            <a:spLocks noGrp="1"/>
          </p:cNvSpPr>
          <p:nvPr>
            <p:ph type="title"/>
          </p:nvPr>
        </p:nvSpPr>
        <p:spPr>
          <a:xfrm>
            <a:off x="685800" y="1844675"/>
            <a:ext cx="7772400" cy="20415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lstStyle/>
          <a:p>
            <a:r>
              <a:t>Titolo Testo</a:t>
            </a:r>
          </a:p>
        </p:txBody>
      </p:sp>
      <p:sp>
        <p:nvSpPr>
          <p:cNvPr id="3" name="Corpo livello uno…"/>
          <p:cNvSpPr txBox="1">
            <a:spLocks noGrp="1"/>
          </p:cNvSpPr>
          <p:nvPr>
            <p:ph type="body" idx="1"/>
          </p:nvPr>
        </p:nvSpPr>
        <p:spPr>
          <a:xfrm>
            <a:off x="1371600" y="3886200"/>
            <a:ext cx="6400800" cy="29718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lstStyle/>
          <a:p>
            <a:r>
              <a:t>Corpo livello uno</a:t>
            </a:r>
          </a:p>
          <a:p>
            <a:pPr lvl="1"/>
            <a:r>
              <a:t>Corpo livello due</a:t>
            </a:r>
          </a:p>
          <a:p>
            <a:pPr lvl="2"/>
            <a:r>
              <a:t>Corpo livello tre</a:t>
            </a:r>
          </a:p>
          <a:p>
            <a:pPr lvl="3"/>
            <a:r>
              <a:t>Corpo livello quattro</a:t>
            </a:r>
          </a:p>
          <a:p>
            <a:pPr lvl="4"/>
            <a:r>
              <a:t>Corpo livello cinque</a:t>
            </a:r>
          </a:p>
        </p:txBody>
      </p:sp>
      <p:sp>
        <p:nvSpPr>
          <p:cNvPr id="4" name="Numero diapositiva"/>
          <p:cNvSpPr txBox="1">
            <a:spLocks noGrp="1"/>
          </p:cNvSpPr>
          <p:nvPr>
            <p:ph type="sldNum" sz="quarter" idx="2"/>
          </p:nvPr>
        </p:nvSpPr>
        <p:spPr>
          <a:xfrm>
            <a:off x="8381153" y="6245225"/>
            <a:ext cx="304064" cy="290980"/>
          </a:xfrm>
          <a:prstGeom prst="rect">
            <a:avLst/>
          </a:prstGeom>
          <a:ln w="12700">
            <a:miter lim="400000"/>
          </a:ln>
        </p:spPr>
        <p:txBody>
          <a:bodyPr wrap="none" lIns="46798" tIns="46798" rIns="46798" bIns="46798">
            <a:spAutoFit/>
          </a:bodyPr>
          <a:lstStyle>
            <a:lvl1pPr algn="r" defTabSz="914400">
              <a:defRPr sz="1400" b="0" u="sng">
                <a:latin typeface="Arial"/>
                <a:ea typeface="Arial"/>
                <a:cs typeface="Arial"/>
                <a:sym typeface="Arial"/>
              </a:defRPr>
            </a:lvl1pPr>
          </a:lstStyle>
          <a:p>
            <a:fld id="{86CB4B4D-7CA3-9044-876B-883B54F8677D}" type="slidenum">
              <a:t>‹N›</a:t>
            </a:fld>
            <a:endParaRPr/>
          </a:p>
        </p:txBody>
      </p:sp>
    </p:spTree>
  </p:cSld>
  <p:clrMap bg1="lt1" tx1="dk1" bg2="lt2" tx2="dk2" accent1="accent1" accent2="accent2" accent3="accent3" accent4="accent4" accent5="accent5" accent6="accent6" hlink="hlink" folHlink="folHlink"/>
  <p:sldLayoutIdLst>
    <p:sldLayoutId id="2147483649" r:id="rId1"/>
  </p:sldLayoutIdLst>
  <p:transition spd="med"/>
  <p:txStyles>
    <p:titleStyle>
      <a:lvl1pPr marL="0" marR="0" indent="0" algn="ctr" defTabSz="449262"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Arial"/>
          <a:ea typeface="Arial"/>
          <a:cs typeface="Arial"/>
          <a:sym typeface="Arial"/>
        </a:defRPr>
      </a:lvl1pPr>
      <a:lvl2pPr marL="0" marR="0" indent="0" algn="ctr" defTabSz="449262"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Arial"/>
          <a:ea typeface="Arial"/>
          <a:cs typeface="Arial"/>
          <a:sym typeface="Arial"/>
        </a:defRPr>
      </a:lvl2pPr>
      <a:lvl3pPr marL="0" marR="0" indent="0" algn="ctr" defTabSz="449262"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Arial"/>
          <a:ea typeface="Arial"/>
          <a:cs typeface="Arial"/>
          <a:sym typeface="Arial"/>
        </a:defRPr>
      </a:lvl3pPr>
      <a:lvl4pPr marL="0" marR="0" indent="0" algn="ctr" defTabSz="449262"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Arial"/>
          <a:ea typeface="Arial"/>
          <a:cs typeface="Arial"/>
          <a:sym typeface="Arial"/>
        </a:defRPr>
      </a:lvl4pPr>
      <a:lvl5pPr marL="0" marR="0" indent="0" algn="ctr" defTabSz="449262"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Arial"/>
          <a:ea typeface="Arial"/>
          <a:cs typeface="Arial"/>
          <a:sym typeface="Arial"/>
        </a:defRPr>
      </a:lvl5pPr>
      <a:lvl6pPr marL="0" marR="0" indent="0" algn="ctr" defTabSz="449262"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Arial"/>
          <a:ea typeface="Arial"/>
          <a:cs typeface="Arial"/>
          <a:sym typeface="Arial"/>
        </a:defRPr>
      </a:lvl6pPr>
      <a:lvl7pPr marL="0" marR="0" indent="0" algn="ctr" defTabSz="449262"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Arial"/>
          <a:ea typeface="Arial"/>
          <a:cs typeface="Arial"/>
          <a:sym typeface="Arial"/>
        </a:defRPr>
      </a:lvl7pPr>
      <a:lvl8pPr marL="0" marR="0" indent="0" algn="ctr" defTabSz="449262"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Arial"/>
          <a:ea typeface="Arial"/>
          <a:cs typeface="Arial"/>
          <a:sym typeface="Arial"/>
        </a:defRPr>
      </a:lvl8pPr>
      <a:lvl9pPr marL="0" marR="0" indent="0" algn="ctr" defTabSz="449262"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Arial"/>
          <a:ea typeface="Arial"/>
          <a:cs typeface="Arial"/>
          <a:sym typeface="Arial"/>
        </a:defRPr>
      </a:lvl9pPr>
    </p:titleStyle>
    <p:bodyStyle>
      <a:lvl1pPr marL="342900" marR="0" indent="-342900" algn="l" defTabSz="449262" rtl="0" latinLnBrk="0">
        <a:lnSpc>
          <a:spcPct val="100000"/>
        </a:lnSpc>
        <a:spcBef>
          <a:spcPts val="800"/>
        </a:spcBef>
        <a:spcAft>
          <a:spcPts val="0"/>
        </a:spcAft>
        <a:buClrTx/>
        <a:buSzTx/>
        <a:buFontTx/>
        <a:buNone/>
        <a:tabLst/>
        <a:defRPr sz="3200" b="0" i="0" u="none" strike="noStrike" cap="none" spc="0" baseline="0">
          <a:solidFill>
            <a:srgbClr val="000000"/>
          </a:solidFill>
          <a:uFillTx/>
          <a:latin typeface="Arial"/>
          <a:ea typeface="Arial"/>
          <a:cs typeface="Arial"/>
          <a:sym typeface="Arial"/>
        </a:defRPr>
      </a:lvl1pPr>
      <a:lvl2pPr marL="342900" marR="0" indent="0" algn="l" defTabSz="449262" rtl="0" latinLnBrk="0">
        <a:lnSpc>
          <a:spcPct val="100000"/>
        </a:lnSpc>
        <a:spcBef>
          <a:spcPts val="800"/>
        </a:spcBef>
        <a:spcAft>
          <a:spcPts val="0"/>
        </a:spcAft>
        <a:buClrTx/>
        <a:buSzTx/>
        <a:buFontTx/>
        <a:buNone/>
        <a:tabLst/>
        <a:defRPr sz="3200" b="0" i="0" u="none" strike="noStrike" cap="none" spc="0" baseline="0">
          <a:solidFill>
            <a:srgbClr val="000000"/>
          </a:solidFill>
          <a:uFillTx/>
          <a:latin typeface="Arial"/>
          <a:ea typeface="Arial"/>
          <a:cs typeface="Arial"/>
          <a:sym typeface="Arial"/>
        </a:defRPr>
      </a:lvl2pPr>
      <a:lvl3pPr marL="342900" marR="0" indent="0" algn="l" defTabSz="449262" rtl="0" latinLnBrk="0">
        <a:lnSpc>
          <a:spcPct val="100000"/>
        </a:lnSpc>
        <a:spcBef>
          <a:spcPts val="800"/>
        </a:spcBef>
        <a:spcAft>
          <a:spcPts val="0"/>
        </a:spcAft>
        <a:buClrTx/>
        <a:buSzTx/>
        <a:buFontTx/>
        <a:buNone/>
        <a:tabLst/>
        <a:defRPr sz="3200" b="0" i="0" u="none" strike="noStrike" cap="none" spc="0" baseline="0">
          <a:solidFill>
            <a:srgbClr val="000000"/>
          </a:solidFill>
          <a:uFillTx/>
          <a:latin typeface="Arial"/>
          <a:ea typeface="Arial"/>
          <a:cs typeface="Arial"/>
          <a:sym typeface="Arial"/>
        </a:defRPr>
      </a:lvl3pPr>
      <a:lvl4pPr marL="342900" marR="0" indent="0" algn="l" defTabSz="449262" rtl="0" latinLnBrk="0">
        <a:lnSpc>
          <a:spcPct val="100000"/>
        </a:lnSpc>
        <a:spcBef>
          <a:spcPts val="800"/>
        </a:spcBef>
        <a:spcAft>
          <a:spcPts val="0"/>
        </a:spcAft>
        <a:buClrTx/>
        <a:buSzTx/>
        <a:buFontTx/>
        <a:buNone/>
        <a:tabLst/>
        <a:defRPr sz="3200" b="0" i="0" u="none" strike="noStrike" cap="none" spc="0" baseline="0">
          <a:solidFill>
            <a:srgbClr val="000000"/>
          </a:solidFill>
          <a:uFillTx/>
          <a:latin typeface="Arial"/>
          <a:ea typeface="Arial"/>
          <a:cs typeface="Arial"/>
          <a:sym typeface="Arial"/>
        </a:defRPr>
      </a:lvl4pPr>
      <a:lvl5pPr marL="342900" marR="0" indent="0" algn="l" defTabSz="449262" rtl="0" latinLnBrk="0">
        <a:lnSpc>
          <a:spcPct val="100000"/>
        </a:lnSpc>
        <a:spcBef>
          <a:spcPts val="800"/>
        </a:spcBef>
        <a:spcAft>
          <a:spcPts val="0"/>
        </a:spcAft>
        <a:buClrTx/>
        <a:buSzTx/>
        <a:buFontTx/>
        <a:buNone/>
        <a:tabLst/>
        <a:defRPr sz="3200" b="0" i="0" u="none" strike="noStrike" cap="none" spc="0" baseline="0">
          <a:solidFill>
            <a:srgbClr val="000000"/>
          </a:solidFill>
          <a:uFillTx/>
          <a:latin typeface="Arial"/>
          <a:ea typeface="Arial"/>
          <a:cs typeface="Arial"/>
          <a:sym typeface="Arial"/>
        </a:defRPr>
      </a:lvl5pPr>
      <a:lvl6pPr marL="342900" marR="0" indent="0" algn="l" defTabSz="449262" rtl="0" latinLnBrk="0">
        <a:lnSpc>
          <a:spcPct val="100000"/>
        </a:lnSpc>
        <a:spcBef>
          <a:spcPts val="800"/>
        </a:spcBef>
        <a:spcAft>
          <a:spcPts val="0"/>
        </a:spcAft>
        <a:buClrTx/>
        <a:buSzTx/>
        <a:buFontTx/>
        <a:buNone/>
        <a:tabLst/>
        <a:defRPr sz="3200" b="0" i="0" u="none" strike="noStrike" cap="none" spc="0" baseline="0">
          <a:solidFill>
            <a:srgbClr val="000000"/>
          </a:solidFill>
          <a:uFillTx/>
          <a:latin typeface="Arial"/>
          <a:ea typeface="Arial"/>
          <a:cs typeface="Arial"/>
          <a:sym typeface="Arial"/>
        </a:defRPr>
      </a:lvl6pPr>
      <a:lvl7pPr marL="342900" marR="0" indent="0" algn="l" defTabSz="449262" rtl="0" latinLnBrk="0">
        <a:lnSpc>
          <a:spcPct val="100000"/>
        </a:lnSpc>
        <a:spcBef>
          <a:spcPts val="800"/>
        </a:spcBef>
        <a:spcAft>
          <a:spcPts val="0"/>
        </a:spcAft>
        <a:buClrTx/>
        <a:buSzTx/>
        <a:buFontTx/>
        <a:buNone/>
        <a:tabLst/>
        <a:defRPr sz="3200" b="0" i="0" u="none" strike="noStrike" cap="none" spc="0" baseline="0">
          <a:solidFill>
            <a:srgbClr val="000000"/>
          </a:solidFill>
          <a:uFillTx/>
          <a:latin typeface="Arial"/>
          <a:ea typeface="Arial"/>
          <a:cs typeface="Arial"/>
          <a:sym typeface="Arial"/>
        </a:defRPr>
      </a:lvl7pPr>
      <a:lvl8pPr marL="342900" marR="0" indent="0" algn="l" defTabSz="449262" rtl="0" latinLnBrk="0">
        <a:lnSpc>
          <a:spcPct val="100000"/>
        </a:lnSpc>
        <a:spcBef>
          <a:spcPts val="800"/>
        </a:spcBef>
        <a:spcAft>
          <a:spcPts val="0"/>
        </a:spcAft>
        <a:buClrTx/>
        <a:buSzTx/>
        <a:buFontTx/>
        <a:buNone/>
        <a:tabLst/>
        <a:defRPr sz="3200" b="0" i="0" u="none" strike="noStrike" cap="none" spc="0" baseline="0">
          <a:solidFill>
            <a:srgbClr val="000000"/>
          </a:solidFill>
          <a:uFillTx/>
          <a:latin typeface="Arial"/>
          <a:ea typeface="Arial"/>
          <a:cs typeface="Arial"/>
          <a:sym typeface="Arial"/>
        </a:defRPr>
      </a:lvl8pPr>
      <a:lvl9pPr marL="342900" marR="0" indent="0" algn="l" defTabSz="449262" rtl="0" latinLnBrk="0">
        <a:lnSpc>
          <a:spcPct val="100000"/>
        </a:lnSpc>
        <a:spcBef>
          <a:spcPts val="800"/>
        </a:spcBef>
        <a:spcAft>
          <a:spcPts val="0"/>
        </a:spcAft>
        <a:buClrTx/>
        <a:buSzTx/>
        <a:buFontTx/>
        <a:buNone/>
        <a:tabLst/>
        <a:defRPr sz="3200" b="0" i="0" u="none" strike="noStrike" cap="none" spc="0" baseline="0">
          <a:solidFill>
            <a:srgbClr val="000000"/>
          </a:solidFill>
          <a:uFillTx/>
          <a:latin typeface="Arial"/>
          <a:ea typeface="Arial"/>
          <a:cs typeface="Arial"/>
          <a:sym typeface="Arial"/>
        </a:defRPr>
      </a:lvl9pPr>
    </p:bodyStyle>
    <p:otherStyle>
      <a:lvl1pPr marL="0" marR="0" indent="0" algn="r" defTabSz="914400" rtl="0" latinLnBrk="0">
        <a:lnSpc>
          <a:spcPct val="100000"/>
        </a:lnSpc>
        <a:spcBef>
          <a:spcPts val="0"/>
        </a:spcBef>
        <a:spcAft>
          <a:spcPts val="0"/>
        </a:spcAft>
        <a:buClrTx/>
        <a:buSzTx/>
        <a:buFontTx/>
        <a:buNone/>
        <a:tabLst/>
        <a:defRPr sz="1400" b="0" i="0" u="sng" strike="noStrike" cap="none" spc="0" baseline="0">
          <a:solidFill>
            <a:schemeClr val="tx1"/>
          </a:solidFill>
          <a:uFillTx/>
          <a:latin typeface="+mn-lt"/>
          <a:ea typeface="+mn-ea"/>
          <a:cs typeface="+mn-cs"/>
          <a:sym typeface="Arial"/>
        </a:defRPr>
      </a:lvl1pPr>
      <a:lvl2pPr marL="0" marR="0" indent="0" algn="r" defTabSz="914400" rtl="0" latinLnBrk="0">
        <a:lnSpc>
          <a:spcPct val="100000"/>
        </a:lnSpc>
        <a:spcBef>
          <a:spcPts val="0"/>
        </a:spcBef>
        <a:spcAft>
          <a:spcPts val="0"/>
        </a:spcAft>
        <a:buClrTx/>
        <a:buSzTx/>
        <a:buFontTx/>
        <a:buNone/>
        <a:tabLst/>
        <a:defRPr sz="1400" b="0" i="0" u="sng" strike="noStrike" cap="none" spc="0" baseline="0">
          <a:solidFill>
            <a:schemeClr val="tx1"/>
          </a:solidFill>
          <a:uFillTx/>
          <a:latin typeface="+mn-lt"/>
          <a:ea typeface="+mn-ea"/>
          <a:cs typeface="+mn-cs"/>
          <a:sym typeface="Arial"/>
        </a:defRPr>
      </a:lvl2pPr>
      <a:lvl3pPr marL="0" marR="0" indent="0" algn="r" defTabSz="914400" rtl="0" latinLnBrk="0">
        <a:lnSpc>
          <a:spcPct val="100000"/>
        </a:lnSpc>
        <a:spcBef>
          <a:spcPts val="0"/>
        </a:spcBef>
        <a:spcAft>
          <a:spcPts val="0"/>
        </a:spcAft>
        <a:buClrTx/>
        <a:buSzTx/>
        <a:buFontTx/>
        <a:buNone/>
        <a:tabLst/>
        <a:defRPr sz="1400" b="0" i="0" u="sng" strike="noStrike" cap="none" spc="0" baseline="0">
          <a:solidFill>
            <a:schemeClr val="tx1"/>
          </a:solidFill>
          <a:uFillTx/>
          <a:latin typeface="+mn-lt"/>
          <a:ea typeface="+mn-ea"/>
          <a:cs typeface="+mn-cs"/>
          <a:sym typeface="Arial"/>
        </a:defRPr>
      </a:lvl3pPr>
      <a:lvl4pPr marL="0" marR="0" indent="0" algn="r" defTabSz="914400" rtl="0" latinLnBrk="0">
        <a:lnSpc>
          <a:spcPct val="100000"/>
        </a:lnSpc>
        <a:spcBef>
          <a:spcPts val="0"/>
        </a:spcBef>
        <a:spcAft>
          <a:spcPts val="0"/>
        </a:spcAft>
        <a:buClrTx/>
        <a:buSzTx/>
        <a:buFontTx/>
        <a:buNone/>
        <a:tabLst/>
        <a:defRPr sz="1400" b="0" i="0" u="sng" strike="noStrike" cap="none" spc="0" baseline="0">
          <a:solidFill>
            <a:schemeClr val="tx1"/>
          </a:solidFill>
          <a:uFillTx/>
          <a:latin typeface="+mn-lt"/>
          <a:ea typeface="+mn-ea"/>
          <a:cs typeface="+mn-cs"/>
          <a:sym typeface="Arial"/>
        </a:defRPr>
      </a:lvl4pPr>
      <a:lvl5pPr marL="0" marR="0" indent="0" algn="r" defTabSz="914400" rtl="0" latinLnBrk="0">
        <a:lnSpc>
          <a:spcPct val="100000"/>
        </a:lnSpc>
        <a:spcBef>
          <a:spcPts val="0"/>
        </a:spcBef>
        <a:spcAft>
          <a:spcPts val="0"/>
        </a:spcAft>
        <a:buClrTx/>
        <a:buSzTx/>
        <a:buFontTx/>
        <a:buNone/>
        <a:tabLst/>
        <a:defRPr sz="1400" b="0" i="0" u="sng" strike="noStrike" cap="none" spc="0" baseline="0">
          <a:solidFill>
            <a:schemeClr val="tx1"/>
          </a:solidFill>
          <a:uFillTx/>
          <a:latin typeface="+mn-lt"/>
          <a:ea typeface="+mn-ea"/>
          <a:cs typeface="+mn-cs"/>
          <a:sym typeface="Arial"/>
        </a:defRPr>
      </a:lvl5pPr>
      <a:lvl6pPr marL="0" marR="0" indent="0" algn="r" defTabSz="914400" rtl="0" latinLnBrk="0">
        <a:lnSpc>
          <a:spcPct val="100000"/>
        </a:lnSpc>
        <a:spcBef>
          <a:spcPts val="0"/>
        </a:spcBef>
        <a:spcAft>
          <a:spcPts val="0"/>
        </a:spcAft>
        <a:buClrTx/>
        <a:buSzTx/>
        <a:buFontTx/>
        <a:buNone/>
        <a:tabLst/>
        <a:defRPr sz="1400" b="0" i="0" u="sng" strike="noStrike" cap="none" spc="0" baseline="0">
          <a:solidFill>
            <a:schemeClr val="tx1"/>
          </a:solidFill>
          <a:uFillTx/>
          <a:latin typeface="+mn-lt"/>
          <a:ea typeface="+mn-ea"/>
          <a:cs typeface="+mn-cs"/>
          <a:sym typeface="Arial"/>
        </a:defRPr>
      </a:lvl6pPr>
      <a:lvl7pPr marL="0" marR="0" indent="0" algn="r" defTabSz="914400" rtl="0" latinLnBrk="0">
        <a:lnSpc>
          <a:spcPct val="100000"/>
        </a:lnSpc>
        <a:spcBef>
          <a:spcPts val="0"/>
        </a:spcBef>
        <a:spcAft>
          <a:spcPts val="0"/>
        </a:spcAft>
        <a:buClrTx/>
        <a:buSzTx/>
        <a:buFontTx/>
        <a:buNone/>
        <a:tabLst/>
        <a:defRPr sz="1400" b="0" i="0" u="sng" strike="noStrike" cap="none" spc="0" baseline="0">
          <a:solidFill>
            <a:schemeClr val="tx1"/>
          </a:solidFill>
          <a:uFillTx/>
          <a:latin typeface="+mn-lt"/>
          <a:ea typeface="+mn-ea"/>
          <a:cs typeface="+mn-cs"/>
          <a:sym typeface="Arial"/>
        </a:defRPr>
      </a:lvl7pPr>
      <a:lvl8pPr marL="0" marR="0" indent="0" algn="r" defTabSz="914400" rtl="0" latinLnBrk="0">
        <a:lnSpc>
          <a:spcPct val="100000"/>
        </a:lnSpc>
        <a:spcBef>
          <a:spcPts val="0"/>
        </a:spcBef>
        <a:spcAft>
          <a:spcPts val="0"/>
        </a:spcAft>
        <a:buClrTx/>
        <a:buSzTx/>
        <a:buFontTx/>
        <a:buNone/>
        <a:tabLst/>
        <a:defRPr sz="1400" b="0" i="0" u="sng" strike="noStrike" cap="none" spc="0" baseline="0">
          <a:solidFill>
            <a:schemeClr val="tx1"/>
          </a:solidFill>
          <a:uFillTx/>
          <a:latin typeface="+mn-lt"/>
          <a:ea typeface="+mn-ea"/>
          <a:cs typeface="+mn-cs"/>
          <a:sym typeface="Arial"/>
        </a:defRPr>
      </a:lvl8pPr>
      <a:lvl9pPr marL="0" marR="0" indent="0" algn="r" defTabSz="914400" rtl="0" latinLnBrk="0">
        <a:lnSpc>
          <a:spcPct val="100000"/>
        </a:lnSpc>
        <a:spcBef>
          <a:spcPts val="0"/>
        </a:spcBef>
        <a:spcAft>
          <a:spcPts val="0"/>
        </a:spcAft>
        <a:buClrTx/>
        <a:buSzTx/>
        <a:buFontTx/>
        <a:buNone/>
        <a:tabLst/>
        <a:defRPr sz="1400" b="0" i="0" u="sng" strike="noStrike" cap="none" spc="0" baseline="0">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VALUTAZIONE FORMATIVA E DINTORNI…"/>
          <p:cNvSpPr txBox="1"/>
          <p:nvPr/>
        </p:nvSpPr>
        <p:spPr>
          <a:xfrm>
            <a:off x="151981" y="2232566"/>
            <a:ext cx="8840038" cy="28184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lgn="ctr" defTabSz="914400">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sz="3900">
                <a:latin typeface="Arial"/>
                <a:ea typeface="Arial"/>
                <a:cs typeface="Arial"/>
                <a:sym typeface="Arial"/>
              </a:defRPr>
            </a:pPr>
            <a:r>
              <a:t> </a:t>
            </a:r>
          </a:p>
          <a:p>
            <a:pPr algn="ctr" defTabSz="914400">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sz="3400">
                <a:latin typeface="Arial"/>
                <a:ea typeface="Arial"/>
                <a:cs typeface="Arial"/>
                <a:sym typeface="Arial"/>
              </a:defRPr>
            </a:pPr>
            <a:r>
              <a:t>PERCHE’ COME E COSA VALUTARE</a:t>
            </a:r>
          </a:p>
          <a:p>
            <a:pPr algn="ctr" defTabSz="914400">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800">
                <a:latin typeface="Arial"/>
                <a:ea typeface="Arial"/>
                <a:cs typeface="Arial"/>
                <a:sym typeface="Arial"/>
              </a:defRPr>
            </a:pPr>
            <a:r>
              <a:t>Plenaria dei docenti neoimmessi</a:t>
            </a:r>
          </a:p>
          <a:p>
            <a:pPr algn="ctr" defTabSz="914400">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sz="3900" b="0">
                <a:latin typeface="Arial"/>
                <a:ea typeface="Arial"/>
                <a:cs typeface="Arial"/>
                <a:sym typeface="Arial"/>
              </a:defRPr>
            </a:pPr>
            <a:r>
              <a:t>                            </a:t>
            </a:r>
          </a:p>
          <a:p>
            <a:pPr algn="ctr" defTabSz="914400">
              <a:spcBef>
                <a:spcPts val="600"/>
              </a:spcBef>
              <a:tabLst>
                <a:tab pos="914400" algn="l"/>
                <a:tab pos="1828800" algn="l"/>
                <a:tab pos="2743200" algn="l"/>
                <a:tab pos="3657600" algn="l"/>
                <a:tab pos="4572000" algn="l"/>
                <a:tab pos="5486400" algn="l"/>
                <a:tab pos="6400800" algn="l"/>
                <a:tab pos="7315200" algn="l"/>
                <a:tab pos="8229600" algn="l"/>
                <a:tab pos="9144000" algn="l"/>
                <a:tab pos="10058400" algn="l"/>
              </a:tabLst>
              <a:defRPr sz="3900" b="0">
                <a:latin typeface="Arial"/>
                <a:ea typeface="Arial"/>
                <a:cs typeface="Arial"/>
                <a:sym typeface="Arial"/>
              </a:defRPr>
            </a:pPr>
            <a:r>
              <a:t>                                                 </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Numero diapositiva"/>
          <p:cNvSpPr txBox="1">
            <a:spLocks noGrp="1"/>
          </p:cNvSpPr>
          <p:nvPr>
            <p:ph type="sldNum" sz="quarter" idx="4294967295"/>
          </p:nvPr>
        </p:nvSpPr>
        <p:spPr>
          <a:xfrm>
            <a:off x="8382729" y="6245223"/>
            <a:ext cx="304065" cy="29098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u="none"/>
            </a:lvl1pPr>
          </a:lstStyle>
          <a:p>
            <a:fld id="{86CB4B4D-7CA3-9044-876B-883B54F8677D}" type="slidenum">
              <a:t>10</a:t>
            </a:fld>
            <a:endParaRPr/>
          </a:p>
        </p:txBody>
      </p:sp>
      <p:sp>
        <p:nvSpPr>
          <p:cNvPr id="53" name="ATTEGGIAMENTI INELUDIBILI"/>
          <p:cNvSpPr txBox="1"/>
          <p:nvPr/>
        </p:nvSpPr>
        <p:spPr>
          <a:xfrm>
            <a:off x="502918" y="541197"/>
            <a:ext cx="8138163" cy="60987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defTabSz="914400">
              <a:tabLst>
                <a:tab pos="914400" algn="l"/>
                <a:tab pos="1828800" algn="l"/>
                <a:tab pos="2743200" algn="l"/>
                <a:tab pos="3657600" algn="l"/>
                <a:tab pos="4572000" algn="l"/>
                <a:tab pos="5486400" algn="l"/>
                <a:tab pos="6400800" algn="l"/>
                <a:tab pos="7315200" algn="l"/>
                <a:tab pos="8229600" algn="l"/>
                <a:tab pos="9144000" algn="l"/>
                <a:tab pos="10058400" algn="l"/>
              </a:tabLst>
              <a:defRPr sz="3600" b="0">
                <a:latin typeface="Arial"/>
                <a:ea typeface="Arial"/>
                <a:cs typeface="Arial"/>
                <a:sym typeface="Arial"/>
              </a:defRPr>
            </a:lvl1pPr>
          </a:lstStyle>
          <a:p>
            <a:r>
              <a:t>ATTEGGIAMENTI INELUDIBILI</a:t>
            </a:r>
          </a:p>
        </p:txBody>
      </p:sp>
      <p:sp>
        <p:nvSpPr>
          <p:cNvPr id="54" name="Diventare “professionisti riflessivi”(D.Schon).…"/>
          <p:cNvSpPr txBox="1"/>
          <p:nvPr/>
        </p:nvSpPr>
        <p:spPr>
          <a:xfrm>
            <a:off x="502918" y="1600197"/>
            <a:ext cx="8138163" cy="51106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marL="341310" indent="-341310" defTabSz="914400">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400" b="0">
                <a:latin typeface="Arial"/>
                <a:ea typeface="Arial"/>
                <a:cs typeface="Arial"/>
                <a:sym typeface="Arial"/>
              </a:defRPr>
            </a:pPr>
            <a:r>
              <a:t>Diventare “professionisti riflessivi”</a:t>
            </a:r>
          </a:p>
          <a:p>
            <a:pPr marL="341310" indent="-341310" defTabSz="914400">
              <a:spcBef>
                <a:spcPts val="600"/>
              </a:spcBef>
              <a:tabLst>
                <a:tab pos="901700" algn="l"/>
                <a:tab pos="1816100" algn="l"/>
                <a:tab pos="2730500" algn="l"/>
                <a:tab pos="3644900" algn="l"/>
                <a:tab pos="4559300" algn="l"/>
                <a:tab pos="5473700" algn="l"/>
                <a:tab pos="6388100" algn="l"/>
                <a:tab pos="7302500" algn="l"/>
                <a:tab pos="8216900" algn="l"/>
                <a:tab pos="9131300" algn="l"/>
                <a:tab pos="10045700" algn="l"/>
              </a:tabLst>
              <a:defRPr sz="2400" b="0">
                <a:latin typeface="Arial"/>
                <a:ea typeface="Arial"/>
                <a:cs typeface="Arial"/>
                <a:sym typeface="Arial"/>
              </a:defRPr>
            </a:pPr>
            <a:endParaRPr/>
          </a:p>
          <a:p>
            <a:pPr marL="341310" indent="-341310" defTabSz="914400">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400" b="0">
                <a:latin typeface="Arial"/>
                <a:ea typeface="Arial"/>
                <a:cs typeface="Arial"/>
                <a:sym typeface="Arial"/>
              </a:defRPr>
            </a:pPr>
            <a:r>
              <a:t>Saper rapportarsi ai propri limiti</a:t>
            </a:r>
          </a:p>
          <a:p>
            <a:pPr marL="341310" indent="-341310" defTabSz="914400">
              <a:spcBef>
                <a:spcPts val="600"/>
              </a:spcBef>
              <a:tabLst>
                <a:tab pos="901700" algn="l"/>
                <a:tab pos="1816100" algn="l"/>
                <a:tab pos="2730500" algn="l"/>
                <a:tab pos="3644900" algn="l"/>
                <a:tab pos="4559300" algn="l"/>
                <a:tab pos="5473700" algn="l"/>
                <a:tab pos="6388100" algn="l"/>
                <a:tab pos="7302500" algn="l"/>
                <a:tab pos="8216900" algn="l"/>
                <a:tab pos="9131300" algn="l"/>
                <a:tab pos="10045700" algn="l"/>
              </a:tabLst>
              <a:defRPr sz="2400" b="0">
                <a:latin typeface="Arial"/>
                <a:ea typeface="Arial"/>
                <a:cs typeface="Arial"/>
                <a:sym typeface="Arial"/>
              </a:defRPr>
            </a:pPr>
            <a:endParaRPr/>
          </a:p>
          <a:p>
            <a:pPr marL="341310" indent="-341310" defTabSz="914400">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400" b="0">
                <a:latin typeface="Arial"/>
                <a:ea typeface="Arial"/>
                <a:cs typeface="Arial"/>
                <a:sym typeface="Arial"/>
              </a:defRPr>
            </a:pPr>
            <a:r>
              <a:t>Saper autopercepirsi</a:t>
            </a:r>
          </a:p>
          <a:p>
            <a:pPr marL="341310" indent="-341310" defTabSz="914400">
              <a:spcBef>
                <a:spcPts val="600"/>
              </a:spcBef>
              <a:tabLst>
                <a:tab pos="901700" algn="l"/>
                <a:tab pos="1816100" algn="l"/>
                <a:tab pos="2730500" algn="l"/>
                <a:tab pos="3644900" algn="l"/>
                <a:tab pos="4559300" algn="l"/>
                <a:tab pos="5473700" algn="l"/>
                <a:tab pos="6388100" algn="l"/>
                <a:tab pos="7302500" algn="l"/>
                <a:tab pos="8216900" algn="l"/>
                <a:tab pos="9131300" algn="l"/>
                <a:tab pos="10045700" algn="l"/>
              </a:tabLst>
              <a:defRPr sz="2400" b="0">
                <a:latin typeface="Arial"/>
                <a:ea typeface="Arial"/>
                <a:cs typeface="Arial"/>
                <a:sym typeface="Arial"/>
              </a:defRPr>
            </a:pPr>
            <a:endParaRPr/>
          </a:p>
          <a:p>
            <a:pPr marL="341310" indent="-341310" defTabSz="914400">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400" b="0">
                <a:latin typeface="Arial"/>
                <a:ea typeface="Arial"/>
                <a:cs typeface="Arial"/>
                <a:sym typeface="Arial"/>
              </a:defRPr>
            </a:pPr>
            <a:r>
              <a:t>Saper autointerrogarsi</a:t>
            </a:r>
          </a:p>
          <a:p>
            <a:pPr marL="341310" indent="-341310" defTabSz="914400">
              <a:spcBef>
                <a:spcPts val="600"/>
              </a:spcBef>
              <a:tabLst>
                <a:tab pos="901700" algn="l"/>
                <a:tab pos="1816100" algn="l"/>
                <a:tab pos="2730500" algn="l"/>
                <a:tab pos="3644900" algn="l"/>
                <a:tab pos="4559300" algn="l"/>
                <a:tab pos="5473700" algn="l"/>
                <a:tab pos="6388100" algn="l"/>
                <a:tab pos="7302500" algn="l"/>
                <a:tab pos="8216900" algn="l"/>
                <a:tab pos="9131300" algn="l"/>
                <a:tab pos="10045700" algn="l"/>
              </a:tabLst>
              <a:defRPr sz="2400" b="0">
                <a:latin typeface="Arial"/>
                <a:ea typeface="Arial"/>
                <a:cs typeface="Arial"/>
                <a:sym typeface="Arial"/>
              </a:defRPr>
            </a:pPr>
            <a:endParaRPr/>
          </a:p>
          <a:p>
            <a:pPr marL="341310" indent="-341310" defTabSz="914400">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400" b="0">
                <a:latin typeface="Arial"/>
                <a:ea typeface="Arial"/>
                <a:cs typeface="Arial"/>
                <a:sym typeface="Arial"/>
              </a:defRPr>
            </a:pPr>
            <a:r>
              <a:t>Saper cogliere l’ignoto e non rapportarsi sempre al già noto</a:t>
            </a:r>
          </a:p>
          <a:p>
            <a:pPr defTabSz="914400">
              <a:spcBef>
                <a:spcPts val="600"/>
              </a:spcBef>
              <a:tabLst>
                <a:tab pos="901700" algn="l"/>
                <a:tab pos="1816100" algn="l"/>
                <a:tab pos="2730500" algn="l"/>
                <a:tab pos="3644900" algn="l"/>
                <a:tab pos="4559300" algn="l"/>
                <a:tab pos="5473700" algn="l"/>
                <a:tab pos="6388100" algn="l"/>
                <a:tab pos="7302500" algn="l"/>
                <a:tab pos="8216900" algn="l"/>
                <a:tab pos="9131300" algn="l"/>
                <a:tab pos="10045700" algn="l"/>
              </a:tabLst>
              <a:defRPr sz="2400" b="0">
                <a:latin typeface="Arial"/>
                <a:ea typeface="Arial"/>
                <a:cs typeface="Arial"/>
                <a:sym typeface="Arial"/>
              </a:defRPr>
            </a:pPr>
            <a:endParaRPr/>
          </a:p>
          <a:p>
            <a:pPr marL="341310" indent="-341310" defTabSz="914400">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400" b="0">
                <a:latin typeface="Arial"/>
                <a:ea typeface="Arial"/>
                <a:cs typeface="Arial"/>
                <a:sym typeface="Arial"/>
              </a:defRPr>
            </a:pPr>
            <a:r>
              <a:t>Necessità di formazione</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Numero diapositiva"/>
          <p:cNvSpPr txBox="1">
            <a:spLocks noGrp="1"/>
          </p:cNvSpPr>
          <p:nvPr>
            <p:ph type="sldNum" sz="quarter" idx="4294967295"/>
          </p:nvPr>
        </p:nvSpPr>
        <p:spPr>
          <a:xfrm>
            <a:off x="8395930" y="6245223"/>
            <a:ext cx="290869" cy="29098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u="none"/>
            </a:lvl1pPr>
          </a:lstStyle>
          <a:p>
            <a:fld id="{86CB4B4D-7CA3-9044-876B-883B54F8677D}" type="slidenum">
              <a:t>11</a:t>
            </a:fld>
            <a:endParaRPr/>
          </a:p>
        </p:txBody>
      </p:sp>
      <p:sp>
        <p:nvSpPr>
          <p:cNvPr id="57" name="LA VALUTAZIONE SCOLASTICA NEGLI  ULTIMI 50 ANNI"/>
          <p:cNvSpPr txBox="1"/>
          <p:nvPr/>
        </p:nvSpPr>
        <p:spPr>
          <a:xfrm>
            <a:off x="502918" y="633746"/>
            <a:ext cx="8138163" cy="4247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defTabSz="914400">
              <a:tabLst>
                <a:tab pos="914400" algn="l"/>
                <a:tab pos="1828800" algn="l"/>
                <a:tab pos="2743200" algn="l"/>
                <a:tab pos="3657600" algn="l"/>
                <a:tab pos="4572000" algn="l"/>
                <a:tab pos="5486400" algn="l"/>
                <a:tab pos="6400800" algn="l"/>
                <a:tab pos="7315200" algn="l"/>
                <a:tab pos="8229600" algn="l"/>
                <a:tab pos="9144000" algn="l"/>
                <a:tab pos="10058400" algn="l"/>
              </a:tabLst>
              <a:defRPr sz="2300">
                <a:latin typeface="Arial"/>
                <a:ea typeface="Arial"/>
                <a:cs typeface="Arial"/>
                <a:sym typeface="Arial"/>
              </a:defRPr>
            </a:lvl1pPr>
          </a:lstStyle>
          <a:p>
            <a:r>
              <a:t>LA VALUTAZIONE SCOLASTICA NEGLI  ULTIMI 50 ANNI</a:t>
            </a:r>
          </a:p>
        </p:txBody>
      </p:sp>
      <p:sp>
        <p:nvSpPr>
          <p:cNvPr id="58" name="La riforma della scuola media unica (1962) e l’irrompere della scuola di massa.…"/>
          <p:cNvSpPr txBox="1"/>
          <p:nvPr/>
        </p:nvSpPr>
        <p:spPr>
          <a:xfrm>
            <a:off x="585468" y="1412871"/>
            <a:ext cx="8138163" cy="481690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marL="341310" indent="-341310" algn="just" defTabSz="914400">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800" b="0">
                <a:latin typeface="Arial"/>
                <a:ea typeface="Arial"/>
                <a:cs typeface="Arial"/>
                <a:sym typeface="Arial"/>
              </a:defRPr>
            </a:pPr>
            <a:r>
              <a:t>La riforma della scuola media unica e l’irrompere della scuola di massa</a:t>
            </a:r>
          </a:p>
          <a:p>
            <a:pPr marL="341310" indent="-341310" algn="just" defTabSz="914400">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800" b="0">
                <a:latin typeface="Arial"/>
                <a:ea typeface="Arial"/>
                <a:cs typeface="Arial"/>
                <a:sym typeface="Arial"/>
              </a:defRPr>
            </a:pPr>
            <a:r>
              <a:t>L’inadeguatezza del corpo docente calibrata su una scuola elitaria e il fenomeno della bocciatura “di massa”; a quel tempo nessuno si è preoccupato di ri-orientare i docenti spesso reclutati senza ancora la laurea</a:t>
            </a:r>
          </a:p>
          <a:p>
            <a:pPr marL="341310" indent="-341310" algn="just" defTabSz="914400">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800" b="0">
                <a:latin typeface="Arial"/>
                <a:ea typeface="Arial"/>
                <a:cs typeface="Arial"/>
                <a:sym typeface="Arial"/>
              </a:defRPr>
            </a:pPr>
            <a:r>
              <a:t>Valutazione sommativa, selezione ed emarginazione – il disastro della dispersione</a:t>
            </a:r>
          </a:p>
          <a:p>
            <a:pPr marL="341310" indent="-341310" algn="just" defTabSz="914400">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800" b="0">
                <a:latin typeface="Arial"/>
                <a:ea typeface="Arial"/>
                <a:cs typeface="Arial"/>
                <a:sym typeface="Arial"/>
              </a:defRPr>
            </a:pPr>
            <a:r>
              <a:t>Critica sociopolitica – critica docimologica – critica psicologica – critica pedagogica</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FENOMENO DELLA DISPERSIONE"/>
          <p:cNvSpPr txBox="1">
            <a:spLocks noGrp="1"/>
          </p:cNvSpPr>
          <p:nvPr>
            <p:ph type="ctrTitle" idx="4294967295"/>
          </p:nvPr>
        </p:nvSpPr>
        <p:spPr>
          <a:xfrm>
            <a:off x="457199" y="274636"/>
            <a:ext cx="8228015" cy="1141414"/>
          </a:xfrm>
          <a:prstGeom prst="rect">
            <a:avLst/>
          </a:prstGeom>
        </p:spPr>
        <p:txBody>
          <a:bodyPr>
            <a:normAutofit/>
          </a:bodyPr>
          <a:lstStyle>
            <a:lvl1pPr>
              <a:defRPr sz="3200" b="1"/>
            </a:lvl1pPr>
          </a:lstStyle>
          <a:p>
            <a:r>
              <a:t>FENOMENO DELLA DISPERSIONE</a:t>
            </a:r>
          </a:p>
        </p:txBody>
      </p:sp>
      <p:sp>
        <p:nvSpPr>
          <p:cNvPr id="61" name="Don Milani”Il problema della scuola sono i ragazzi che perde “…"/>
          <p:cNvSpPr txBox="1">
            <a:spLocks noGrp="1"/>
          </p:cNvSpPr>
          <p:nvPr>
            <p:ph type="subTitle" idx="4294967295"/>
          </p:nvPr>
        </p:nvSpPr>
        <p:spPr>
          <a:xfrm>
            <a:off x="457199" y="1600200"/>
            <a:ext cx="8228015" cy="4524375"/>
          </a:xfrm>
          <a:prstGeom prst="rect">
            <a:avLst/>
          </a:prstGeom>
        </p:spPr>
        <p:txBody>
          <a:bodyPr>
            <a:normAutofit/>
          </a:bodyPr>
          <a:lstStyle/>
          <a:p>
            <a:pPr marL="301752" indent="-301752" algn="just" defTabSz="395349">
              <a:spcBef>
                <a:spcPts val="700"/>
              </a:spcBef>
              <a:defRPr sz="2000"/>
            </a:pPr>
            <a:r>
              <a:t>Don Milani ”Il problema della scuola sono i ragazzi che perde “</a:t>
            </a:r>
          </a:p>
          <a:p>
            <a:pPr marL="301752" indent="-301752" algn="just" defTabSz="395349">
              <a:spcBef>
                <a:spcPts val="700"/>
              </a:spcBef>
              <a:defRPr sz="2000"/>
            </a:pPr>
            <a:r>
              <a:t>Chi sono i ragazzi persi? ”Caduti fuori” dal sistema scolastico, un contenitore in cui non si sono sentiti riconosciuti e che non li ha riconosciuti?</a:t>
            </a:r>
          </a:p>
          <a:p>
            <a:pPr marL="301752" indent="-301752" algn="just" defTabSz="395349">
              <a:spcBef>
                <a:spcPts val="700"/>
              </a:spcBef>
              <a:defRPr sz="2000"/>
            </a:pPr>
            <a:r>
              <a:t>Una scuola che non ha saputo essere inclusiva!</a:t>
            </a:r>
          </a:p>
          <a:p>
            <a:pPr marL="301752" indent="-301752" algn="just" defTabSz="395349">
              <a:spcBef>
                <a:spcPts val="700"/>
              </a:spcBef>
              <a:defRPr sz="2000"/>
            </a:pPr>
            <a:r>
              <a:t>Ci sono soluzioni?</a:t>
            </a:r>
          </a:p>
          <a:p>
            <a:pPr marL="200526" indent="-200526" algn="just" defTabSz="395349">
              <a:spcBef>
                <a:spcPts val="700"/>
              </a:spcBef>
              <a:buSzPct val="100000"/>
              <a:buChar char="•"/>
              <a:defRPr sz="2000" b="1"/>
            </a:pPr>
            <a:r>
              <a:t>didattiche</a:t>
            </a:r>
            <a:r>
              <a:rPr b="0"/>
              <a:t> differenziate (programmi più flessibili, peer education, classi capovolte, patti formativi per il singolo);</a:t>
            </a:r>
          </a:p>
          <a:p>
            <a:pPr marL="200526" indent="-200526" algn="just" defTabSz="395349">
              <a:spcBef>
                <a:spcPts val="700"/>
              </a:spcBef>
              <a:buSzPct val="100000"/>
              <a:buChar char="•"/>
              <a:defRPr sz="2000" b="1"/>
            </a:pPr>
            <a:r>
              <a:t>logistiche </a:t>
            </a:r>
            <a:r>
              <a:rPr b="0"/>
              <a:t>(classi disciplinari e non discipline nelle classi, non più solo classi chiuse ma anche aperte).</a:t>
            </a:r>
          </a:p>
          <a:p>
            <a:pPr marL="301752" indent="-301752" algn="just" defTabSz="395349">
              <a:spcBef>
                <a:spcPts val="700"/>
              </a:spcBef>
              <a:defRPr sz="2000" b="1"/>
            </a:pPr>
            <a:r>
              <a:t>Permettere ad ognuno la conoscenza migliore di sé (vedi orientamento).</a:t>
            </a:r>
          </a:p>
        </p:txBody>
      </p:sp>
      <p:sp>
        <p:nvSpPr>
          <p:cNvPr id="62" name="Numero diapositiva"/>
          <p:cNvSpPr txBox="1">
            <a:spLocks noGrp="1"/>
          </p:cNvSpPr>
          <p:nvPr>
            <p:ph type="sldNum" sz="quarter" idx="4294967295"/>
          </p:nvPr>
        </p:nvSpPr>
        <p:spPr>
          <a:xfrm>
            <a:off x="8381144" y="6245223"/>
            <a:ext cx="304065" cy="29098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fld id="{86CB4B4D-7CA3-9044-876B-883B54F8677D}" type="slidenum">
              <a:t>12</a:t>
            </a:fld>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DISPERSIONE IN ITALIA (17%)"/>
          <p:cNvSpPr txBox="1">
            <a:spLocks noGrp="1"/>
          </p:cNvSpPr>
          <p:nvPr>
            <p:ph type="ctrTitle" idx="4294967295"/>
          </p:nvPr>
        </p:nvSpPr>
        <p:spPr>
          <a:xfrm>
            <a:off x="457199" y="274636"/>
            <a:ext cx="8228015" cy="1141414"/>
          </a:xfrm>
          <a:prstGeom prst="rect">
            <a:avLst/>
          </a:prstGeom>
        </p:spPr>
        <p:txBody>
          <a:bodyPr>
            <a:normAutofit/>
          </a:bodyPr>
          <a:lstStyle>
            <a:lvl1pPr>
              <a:defRPr sz="3200" b="1"/>
            </a:lvl1pPr>
          </a:lstStyle>
          <a:p>
            <a:r>
              <a:t>DISPERSIONE IN ITALIA </a:t>
            </a:r>
          </a:p>
        </p:txBody>
      </p:sp>
      <p:sp>
        <p:nvSpPr>
          <p:cNvPr id="65" name="Quello della dispersione scolastica è un problema che passa inosservato, ma che porta con sé costi sociali, politici ed economici molto alti.…"/>
          <p:cNvSpPr txBox="1">
            <a:spLocks noGrp="1"/>
          </p:cNvSpPr>
          <p:nvPr>
            <p:ph type="subTitle" idx="4294967295"/>
          </p:nvPr>
        </p:nvSpPr>
        <p:spPr>
          <a:xfrm>
            <a:off x="457199" y="1600200"/>
            <a:ext cx="8228015" cy="4524375"/>
          </a:xfrm>
          <a:prstGeom prst="rect">
            <a:avLst/>
          </a:prstGeom>
        </p:spPr>
        <p:txBody>
          <a:bodyPr>
            <a:normAutofit/>
          </a:bodyPr>
          <a:lstStyle/>
          <a:p>
            <a:pPr algn="just">
              <a:defRPr sz="2600"/>
            </a:pPr>
            <a:r>
              <a:t>Quello della dispersione scolastica è un problema che passa inosservato, ma che porta con sé costi sociali, politici ed economici molto alti.</a:t>
            </a:r>
          </a:p>
          <a:p>
            <a:pPr algn="just">
              <a:defRPr sz="2600"/>
            </a:pPr>
            <a:endParaRPr/>
          </a:p>
          <a:p>
            <a:pPr algn="just">
              <a:defRPr sz="2600"/>
            </a:pPr>
            <a:r>
              <a:t>Agire in </a:t>
            </a:r>
            <a:r>
              <a:rPr b="1"/>
              <a:t>maniera preventiva </a:t>
            </a:r>
            <a:r>
              <a:t>nel campo della dispersione scolastica, contrastando la devianza e, in futuro, la </a:t>
            </a:r>
            <a:r>
              <a:rPr b="1"/>
              <a:t>disoccupazione, </a:t>
            </a:r>
            <a:r>
              <a:t>investire fondi pubblici sulla tematica dei </a:t>
            </a:r>
            <a:r>
              <a:rPr i="1"/>
              <a:t>drop out </a:t>
            </a:r>
            <a:r>
              <a:t>oggi, significa per lo Stato, risparmiare domani.</a:t>
            </a:r>
          </a:p>
        </p:txBody>
      </p:sp>
      <p:sp>
        <p:nvSpPr>
          <p:cNvPr id="66" name="Numero diapositiva"/>
          <p:cNvSpPr txBox="1">
            <a:spLocks noGrp="1"/>
          </p:cNvSpPr>
          <p:nvPr>
            <p:ph type="sldNum" sz="quarter" idx="4294967295"/>
          </p:nvPr>
        </p:nvSpPr>
        <p:spPr>
          <a:xfrm>
            <a:off x="8381144" y="6245223"/>
            <a:ext cx="304065" cy="29098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fld id="{86CB4B4D-7CA3-9044-876B-883B54F8677D}" type="slidenum">
              <a:t>13</a:t>
            </a:fld>
            <a:endParaRP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ASPETTI DEL FENOMENO IN ATTO"/>
          <p:cNvSpPr txBox="1">
            <a:spLocks noGrp="1"/>
          </p:cNvSpPr>
          <p:nvPr>
            <p:ph type="ctrTitle" idx="4294967295"/>
          </p:nvPr>
        </p:nvSpPr>
        <p:spPr>
          <a:xfrm>
            <a:off x="539749" y="0"/>
            <a:ext cx="8228015" cy="1141413"/>
          </a:xfrm>
          <a:prstGeom prst="rect">
            <a:avLst/>
          </a:prstGeom>
        </p:spPr>
        <p:txBody>
          <a:bodyPr>
            <a:normAutofit/>
          </a:bodyPr>
          <a:lstStyle>
            <a:lvl1pPr>
              <a:defRPr sz="3300" b="1"/>
            </a:lvl1pPr>
          </a:lstStyle>
          <a:p>
            <a:r>
              <a:t>ASPETTI DELLA DISPERSIONE</a:t>
            </a:r>
          </a:p>
        </p:txBody>
      </p:sp>
      <p:sp>
        <p:nvSpPr>
          <p:cNvPr id="69" name="Irrequietezza, disturbo in classe…"/>
          <p:cNvSpPr txBox="1">
            <a:spLocks noGrp="1"/>
          </p:cNvSpPr>
          <p:nvPr>
            <p:ph type="subTitle" idx="4294967295"/>
          </p:nvPr>
        </p:nvSpPr>
        <p:spPr>
          <a:xfrm>
            <a:off x="539749" y="1196975"/>
            <a:ext cx="8228015" cy="4524375"/>
          </a:xfrm>
          <a:prstGeom prst="rect">
            <a:avLst/>
          </a:prstGeom>
        </p:spPr>
        <p:txBody>
          <a:bodyPr>
            <a:normAutofit/>
          </a:bodyPr>
          <a:lstStyle/>
          <a:p>
            <a:pPr marL="329184" indent="-329184" defTabSz="431291">
              <a:spcBef>
                <a:spcPts val="700"/>
              </a:spcBef>
              <a:defRPr sz="2300" b="1"/>
            </a:pPr>
            <a:r>
              <a:t>Irrequietezza, disturbo in classe</a:t>
            </a:r>
          </a:p>
          <a:p>
            <a:pPr marL="329184" indent="-329184" defTabSz="431291">
              <a:spcBef>
                <a:spcPts val="700"/>
              </a:spcBef>
              <a:defRPr sz="2300" b="1"/>
            </a:pPr>
            <a:r>
              <a:t>Iperattivita’</a:t>
            </a:r>
          </a:p>
          <a:p>
            <a:pPr marL="329184" indent="-329184" defTabSz="431291">
              <a:spcBef>
                <a:spcPts val="700"/>
              </a:spcBef>
              <a:defRPr sz="2300" b="1"/>
            </a:pPr>
            <a:r>
              <a:t>Difficolta’ di apprendimento e di attenzione</a:t>
            </a:r>
          </a:p>
          <a:p>
            <a:pPr marL="329184" indent="-329184" defTabSz="431291">
              <a:spcBef>
                <a:spcPts val="700"/>
              </a:spcBef>
              <a:defRPr sz="2300" b="1"/>
            </a:pPr>
            <a:r>
              <a:t>Difficoltà di inserimento nel gruppo</a:t>
            </a:r>
          </a:p>
          <a:p>
            <a:pPr marL="329184" indent="-329184" defTabSz="431291">
              <a:spcBef>
                <a:spcPts val="700"/>
              </a:spcBef>
              <a:defRPr sz="2300" b="1"/>
            </a:pPr>
            <a:r>
              <a:t>Scarsa motivazione, chiusura e apatia</a:t>
            </a:r>
          </a:p>
          <a:p>
            <a:pPr marL="329184" indent="-329184" defTabSz="431291">
              <a:spcBef>
                <a:spcPts val="700"/>
              </a:spcBef>
              <a:defRPr sz="2300" b="1"/>
            </a:pPr>
            <a:r>
              <a:t>Flessione nel rendimento</a:t>
            </a:r>
          </a:p>
          <a:p>
            <a:pPr marL="329184" indent="-329184" defTabSz="431291">
              <a:spcBef>
                <a:spcPts val="700"/>
              </a:spcBef>
              <a:defRPr sz="2300" b="1"/>
            </a:pPr>
            <a:r>
              <a:t>Isolamento o cattivo rapporto con i compagni</a:t>
            </a:r>
          </a:p>
          <a:p>
            <a:pPr marL="329184" indent="-329184" defTabSz="431291">
              <a:spcBef>
                <a:spcPts val="700"/>
              </a:spcBef>
              <a:defRPr sz="2300" b="1"/>
            </a:pPr>
            <a:r>
              <a:t>Mancanza di rispetto per l’adulto e per i compagni</a:t>
            </a:r>
          </a:p>
          <a:p>
            <a:pPr marL="329184" indent="-329184" defTabSz="431291">
              <a:spcBef>
                <a:spcPts val="700"/>
              </a:spcBef>
              <a:defRPr sz="2300" b="1"/>
            </a:pPr>
            <a:r>
              <a:t>Assenze più o meno prolungate </a:t>
            </a:r>
          </a:p>
        </p:txBody>
      </p:sp>
      <p:sp>
        <p:nvSpPr>
          <p:cNvPr id="70" name="Numero diapositiva"/>
          <p:cNvSpPr txBox="1">
            <a:spLocks noGrp="1"/>
          </p:cNvSpPr>
          <p:nvPr>
            <p:ph type="sldNum" sz="quarter" idx="4294967295"/>
          </p:nvPr>
        </p:nvSpPr>
        <p:spPr>
          <a:xfrm>
            <a:off x="8381144" y="6245223"/>
            <a:ext cx="304065" cy="29098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fld id="{86CB4B4D-7CA3-9044-876B-883B54F8677D}" type="slidenum">
              <a:t>14</a:t>
            </a:fld>
            <a:endParaRP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PREVENZIONE"/>
          <p:cNvSpPr txBox="1">
            <a:spLocks noGrp="1"/>
          </p:cNvSpPr>
          <p:nvPr>
            <p:ph type="ctrTitle" idx="4294967295"/>
          </p:nvPr>
        </p:nvSpPr>
        <p:spPr>
          <a:xfrm>
            <a:off x="457199" y="274636"/>
            <a:ext cx="8228015" cy="1141414"/>
          </a:xfrm>
          <a:prstGeom prst="rect">
            <a:avLst/>
          </a:prstGeom>
        </p:spPr>
        <p:txBody>
          <a:bodyPr>
            <a:normAutofit/>
          </a:bodyPr>
          <a:lstStyle>
            <a:lvl1pPr>
              <a:defRPr sz="3600" b="1"/>
            </a:lvl1pPr>
          </a:lstStyle>
          <a:p>
            <a:r>
              <a:t>PREVENZIONE</a:t>
            </a:r>
          </a:p>
        </p:txBody>
      </p:sp>
      <p:sp>
        <p:nvSpPr>
          <p:cNvPr id="73" name="Necessario saper riconoscere anche le forme più sommerse e invisibili di sofferenza interiore, di assenze,  di silenzi e di scarso coinvolgimento;…"/>
          <p:cNvSpPr txBox="1">
            <a:spLocks noGrp="1"/>
          </p:cNvSpPr>
          <p:nvPr>
            <p:ph type="subTitle" idx="4294967295"/>
          </p:nvPr>
        </p:nvSpPr>
        <p:spPr>
          <a:xfrm>
            <a:off x="457199" y="1600200"/>
            <a:ext cx="8228015" cy="4524375"/>
          </a:xfrm>
          <a:prstGeom prst="rect">
            <a:avLst/>
          </a:prstGeom>
        </p:spPr>
        <p:txBody>
          <a:bodyPr>
            <a:normAutofit/>
          </a:bodyPr>
          <a:lstStyle/>
          <a:p>
            <a:pPr algn="just">
              <a:defRPr sz="2400"/>
            </a:pPr>
            <a:r>
              <a:t>Necessario saper riconoscere anche le forme più </a:t>
            </a:r>
            <a:r>
              <a:rPr b="1"/>
              <a:t>sommerse e invisibili di sofferenza interiore, </a:t>
            </a:r>
            <a:r>
              <a:t>di assenze,  di silenzi e di scarso coinvolgimento;</a:t>
            </a:r>
          </a:p>
          <a:p>
            <a:pPr algn="just">
              <a:defRPr sz="2400" b="1"/>
            </a:pPr>
            <a:r>
              <a:t>CONTINUITA’:il </a:t>
            </a:r>
            <a:r>
              <a:rPr b="0"/>
              <a:t>momento di passaggio da un ciclo di studi ad un altro si configura come esperienza di </a:t>
            </a:r>
            <a:r>
              <a:t>rimodulazione del proprio ruolo, delle proprie competenze e abilità;</a:t>
            </a:r>
          </a:p>
          <a:p>
            <a:pPr algn="just">
              <a:defRPr sz="2400" b="1"/>
            </a:pPr>
            <a:r>
              <a:t>DIFFICOLTA’: </a:t>
            </a:r>
            <a:r>
              <a:rPr b="0"/>
              <a:t>legate alla relazione con gli insegnanti, al metodo di studio,  al cambiamento del gruppo classe, dell’ambiente e delle regole della nuova organizzazione scolastica.</a:t>
            </a:r>
          </a:p>
        </p:txBody>
      </p:sp>
      <p:sp>
        <p:nvSpPr>
          <p:cNvPr id="74" name="Numero diapositiva"/>
          <p:cNvSpPr txBox="1">
            <a:spLocks noGrp="1"/>
          </p:cNvSpPr>
          <p:nvPr>
            <p:ph type="sldNum" sz="quarter" idx="4294967295"/>
          </p:nvPr>
        </p:nvSpPr>
        <p:spPr>
          <a:xfrm>
            <a:off x="8381144" y="6245223"/>
            <a:ext cx="304065" cy="29098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fld id="{86CB4B4D-7CA3-9044-876B-883B54F8677D}" type="slidenum">
              <a:t>15</a:t>
            </a:fld>
            <a:endParaRP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MOTIVAZIONE"/>
          <p:cNvSpPr txBox="1">
            <a:spLocks noGrp="1"/>
          </p:cNvSpPr>
          <p:nvPr>
            <p:ph type="ctrTitle" idx="4294967295"/>
          </p:nvPr>
        </p:nvSpPr>
        <p:spPr>
          <a:xfrm>
            <a:off x="457199" y="274636"/>
            <a:ext cx="8228015" cy="1141414"/>
          </a:xfrm>
          <a:prstGeom prst="rect">
            <a:avLst/>
          </a:prstGeom>
        </p:spPr>
        <p:txBody>
          <a:bodyPr>
            <a:normAutofit/>
          </a:bodyPr>
          <a:lstStyle>
            <a:lvl1pPr>
              <a:defRPr sz="3600" b="1"/>
            </a:lvl1pPr>
          </a:lstStyle>
          <a:p>
            <a:r>
              <a:t>MOTIVAZIONE</a:t>
            </a:r>
          </a:p>
        </p:txBody>
      </p:sp>
      <p:sp>
        <p:nvSpPr>
          <p:cNvPr id="77" name="Gli individui sono naturalmente “curiosi”, desiderano essere“competenti”…"/>
          <p:cNvSpPr txBox="1">
            <a:spLocks noGrp="1"/>
          </p:cNvSpPr>
          <p:nvPr>
            <p:ph type="subTitle" idx="4294967295"/>
          </p:nvPr>
        </p:nvSpPr>
        <p:spPr>
          <a:xfrm>
            <a:off x="457199" y="1600200"/>
            <a:ext cx="8228015" cy="4524375"/>
          </a:xfrm>
          <a:prstGeom prst="rect">
            <a:avLst/>
          </a:prstGeom>
        </p:spPr>
        <p:txBody>
          <a:bodyPr>
            <a:normAutofit/>
          </a:bodyPr>
          <a:lstStyle/>
          <a:p>
            <a:pPr algn="just">
              <a:defRPr sz="3300"/>
            </a:pPr>
            <a:r>
              <a:t>Gli individui sono naturalmente “</a:t>
            </a:r>
            <a:r>
              <a:rPr b="1"/>
              <a:t>curiosi”, desiderano essere“competenti”</a:t>
            </a:r>
          </a:p>
          <a:p>
            <a:pPr algn="just">
              <a:defRPr sz="3300" b="1"/>
            </a:pPr>
            <a:r>
              <a:t>(</a:t>
            </a:r>
            <a:r>
              <a:rPr b="0"/>
              <a:t>motivazione intrinseca di Bruner) ed amano imparare in assenza di emozioni negative (</a:t>
            </a:r>
            <a:r>
              <a:t>insicurezza, preoccupazione dell’insuccesso, paura delle inibizioni, timidezza, ecc.)</a:t>
            </a:r>
          </a:p>
        </p:txBody>
      </p:sp>
      <p:sp>
        <p:nvSpPr>
          <p:cNvPr id="78" name="Numero diapositiva"/>
          <p:cNvSpPr txBox="1">
            <a:spLocks noGrp="1"/>
          </p:cNvSpPr>
          <p:nvPr>
            <p:ph type="sldNum" sz="quarter" idx="4294967295"/>
          </p:nvPr>
        </p:nvSpPr>
        <p:spPr>
          <a:xfrm>
            <a:off x="8381141" y="6245223"/>
            <a:ext cx="304064" cy="29098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fld id="{86CB4B4D-7CA3-9044-876B-883B54F8677D}" type="slidenum">
              <a:t>16</a:t>
            </a:fld>
            <a:endParaRP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Numero diapositiva"/>
          <p:cNvSpPr txBox="1">
            <a:spLocks noGrp="1"/>
          </p:cNvSpPr>
          <p:nvPr>
            <p:ph type="sldNum" sz="quarter" idx="4294967295"/>
          </p:nvPr>
        </p:nvSpPr>
        <p:spPr>
          <a:xfrm>
            <a:off x="8382737" y="6245223"/>
            <a:ext cx="304065" cy="29098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u="none"/>
            </a:lvl1pPr>
          </a:lstStyle>
          <a:p>
            <a:fld id="{86CB4B4D-7CA3-9044-876B-883B54F8677D}" type="slidenum">
              <a:t>17</a:t>
            </a:fld>
            <a:endParaRPr/>
          </a:p>
        </p:txBody>
      </p:sp>
      <p:sp>
        <p:nvSpPr>
          <p:cNvPr id="81" name="Atteggiamento a-valutativo"/>
          <p:cNvSpPr txBox="1"/>
          <p:nvPr/>
        </p:nvSpPr>
        <p:spPr>
          <a:xfrm>
            <a:off x="502918" y="330814"/>
            <a:ext cx="8138163" cy="103064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lgn="ctr" defTabSz="914400">
              <a:tabLst>
                <a:tab pos="914400" algn="l"/>
                <a:tab pos="1828800" algn="l"/>
                <a:tab pos="2743200" algn="l"/>
                <a:tab pos="3657600" algn="l"/>
                <a:tab pos="4572000" algn="l"/>
                <a:tab pos="5486400" algn="l"/>
                <a:tab pos="6400800" algn="l"/>
                <a:tab pos="7315200" algn="l"/>
                <a:tab pos="8229600" algn="l"/>
                <a:tab pos="9144000" algn="l"/>
                <a:tab pos="10058400" algn="l"/>
              </a:tabLst>
              <a:defRPr sz="3300">
                <a:latin typeface="Arial"/>
                <a:ea typeface="Arial"/>
                <a:cs typeface="Arial"/>
                <a:sym typeface="Arial"/>
              </a:defRPr>
            </a:pPr>
            <a:r>
              <a:t>Critica sociopolitica</a:t>
            </a:r>
          </a:p>
          <a:p>
            <a:pPr algn="ctr" defTabSz="914400">
              <a:tabLst>
                <a:tab pos="914400" algn="l"/>
                <a:tab pos="1828800" algn="l"/>
                <a:tab pos="2743200" algn="l"/>
                <a:tab pos="3657600" algn="l"/>
                <a:tab pos="4572000" algn="l"/>
                <a:tab pos="5486400" algn="l"/>
                <a:tab pos="6400800" algn="l"/>
                <a:tab pos="7315200" algn="l"/>
                <a:tab pos="8229600" algn="l"/>
                <a:tab pos="9144000" algn="l"/>
                <a:tab pos="10058400" algn="l"/>
              </a:tabLst>
              <a:defRPr b="0">
                <a:latin typeface="Arial"/>
                <a:ea typeface="Arial"/>
                <a:cs typeface="Arial"/>
                <a:sym typeface="Arial"/>
              </a:defRPr>
            </a:pPr>
            <a:r>
              <a:t>Atteggiamento a-valutativo</a:t>
            </a:r>
          </a:p>
        </p:txBody>
      </p:sp>
      <p:sp>
        <p:nvSpPr>
          <p:cNvPr id="82" name="La critica sociopolitica afferma : se la valutazione scolastica emargina le fasce più deboli (figli di operai e figli di contadini), fasce per cui la costituzione invocava il diritto allo studio, allora è meglio non valutare……"/>
          <p:cNvSpPr txBox="1"/>
          <p:nvPr/>
        </p:nvSpPr>
        <p:spPr>
          <a:xfrm>
            <a:off x="502918" y="1674596"/>
            <a:ext cx="8138163" cy="382505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marL="341310" indent="-341310" algn="just" defTabSz="914400">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3100" b="0">
                <a:latin typeface="Arial"/>
                <a:ea typeface="Arial"/>
                <a:cs typeface="Arial"/>
                <a:sym typeface="Arial"/>
              </a:defRPr>
            </a:pPr>
            <a:r>
              <a:t>La critica sociopolitica (Don Milani e il movimento studentesco) afferma: se la valutazione scolastica emargina le fasce più deboli (figli di operai e figli di contadini), fasce per cui la Costituzione invocava il diritto allo studio, allora è meglio non valutare…</a:t>
            </a:r>
          </a:p>
          <a:p>
            <a:pPr marL="341310" indent="-341310" algn="just" defTabSz="914400">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3100" b="0">
                <a:latin typeface="Arial"/>
                <a:ea typeface="Arial"/>
                <a:cs typeface="Arial"/>
                <a:sym typeface="Arial"/>
              </a:defRPr>
            </a:pPr>
            <a:r>
              <a:t>Conseguenza:voto unico, voto di gruppo, </a:t>
            </a:r>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Numero diapositiva"/>
          <p:cNvSpPr txBox="1">
            <a:spLocks noGrp="1"/>
          </p:cNvSpPr>
          <p:nvPr>
            <p:ph type="sldNum" sz="quarter" idx="4294967295"/>
          </p:nvPr>
        </p:nvSpPr>
        <p:spPr>
          <a:xfrm>
            <a:off x="8382734" y="6245223"/>
            <a:ext cx="304064" cy="29098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u="none"/>
            </a:lvl1pPr>
          </a:lstStyle>
          <a:p>
            <a:fld id="{86CB4B4D-7CA3-9044-876B-883B54F8677D}" type="slidenum">
              <a:t>18</a:t>
            </a:fld>
            <a:endParaRPr/>
          </a:p>
        </p:txBody>
      </p:sp>
      <p:sp>
        <p:nvSpPr>
          <p:cNvPr id="85" name="CRITICA  DOCIMOLOGICA ( MARIO GATTULLO)"/>
          <p:cNvSpPr txBox="1"/>
          <p:nvPr/>
        </p:nvSpPr>
        <p:spPr>
          <a:xfrm>
            <a:off x="514032" y="462709"/>
            <a:ext cx="8138160" cy="44935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defTabSz="914400">
              <a:tabLst>
                <a:tab pos="914400" algn="l"/>
                <a:tab pos="1828800" algn="l"/>
                <a:tab pos="2743200" algn="l"/>
                <a:tab pos="3657600" algn="l"/>
                <a:tab pos="4572000" algn="l"/>
                <a:tab pos="5486400" algn="l"/>
                <a:tab pos="6400800" algn="l"/>
                <a:tab pos="7315200" algn="l"/>
                <a:tab pos="8229600" algn="l"/>
                <a:tab pos="9144000" algn="l"/>
                <a:tab pos="10058400" algn="l"/>
              </a:tabLst>
              <a:defRPr sz="2500">
                <a:latin typeface="Arial"/>
                <a:ea typeface="Arial"/>
                <a:cs typeface="Arial"/>
                <a:sym typeface="Arial"/>
              </a:defRPr>
            </a:lvl1pPr>
          </a:lstStyle>
          <a:p>
            <a:r>
              <a:t>CRITICA  DOCIMOLOGICA</a:t>
            </a:r>
          </a:p>
        </p:txBody>
      </p:sp>
      <p:sp>
        <p:nvSpPr>
          <p:cNvPr id="86" name="DOCIMOLOGIA = SCIENZA DELLA MISURAZIONE…"/>
          <p:cNvSpPr txBox="1"/>
          <p:nvPr/>
        </p:nvSpPr>
        <p:spPr>
          <a:xfrm>
            <a:off x="225107" y="1341436"/>
            <a:ext cx="8138160" cy="42614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marL="341310" indent="-341310" defTabSz="914400">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000" b="0">
                <a:latin typeface="Arial"/>
                <a:ea typeface="Arial"/>
                <a:cs typeface="Arial"/>
                <a:sym typeface="Arial"/>
              </a:defRPr>
            </a:pPr>
            <a:r>
              <a:t>DOCIMOLOGIA = SCIENZA DELLA MISURAZIONE</a:t>
            </a:r>
          </a:p>
          <a:p>
            <a:pPr marL="341310" indent="-341310" defTabSz="914400">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000" b="0">
                <a:latin typeface="Arial"/>
                <a:ea typeface="Arial"/>
                <a:cs typeface="Arial"/>
                <a:sym typeface="Arial"/>
              </a:defRPr>
            </a:pPr>
            <a:r>
              <a:t>Definire bene gli scopi dell’apprendimento che si vogliono accertare attraverso il controllo scolastico:</a:t>
            </a:r>
          </a:p>
          <a:p>
            <a:pPr marL="341310" indent="-341310" defTabSz="914400">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2000" b="0">
                <a:latin typeface="Arial"/>
                <a:ea typeface="Arial"/>
                <a:cs typeface="Arial"/>
                <a:sym typeface="Arial"/>
              </a:defRPr>
            </a:pPr>
            <a:r>
              <a:t>    1) acquisizioni o abilità, (conoscenze dichiarative o  procedurali)</a:t>
            </a:r>
          </a:p>
          <a:p>
            <a:pPr marL="341310" indent="-341310" defTabSz="914400">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000" b="0">
                <a:latin typeface="Arial"/>
                <a:ea typeface="Arial"/>
                <a:cs typeface="Arial"/>
                <a:sym typeface="Arial"/>
              </a:defRPr>
            </a:pPr>
            <a:r>
              <a:t>2) risorse cognitive, comprensione,  interpretazione, estrapolazione (conseguenze, corollari, implicazioni, correlazioni, capacità di processo, consapevolezza, ecc) oggi “la comprensione profonda e duratura” di Wiggins</a:t>
            </a:r>
          </a:p>
          <a:p>
            <a:pPr marL="341310" indent="-341310" defTabSz="914400">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000" b="0">
                <a:latin typeface="Arial"/>
                <a:ea typeface="Arial"/>
                <a:cs typeface="Arial"/>
                <a:sym typeface="Arial"/>
              </a:defRPr>
            </a:pPr>
            <a:r>
              <a:t>3) applicazione/operatività </a:t>
            </a:r>
          </a:p>
          <a:p>
            <a:pPr marL="341310" indent="-341310" defTabSz="914400">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000" b="0">
                <a:latin typeface="Arial"/>
                <a:ea typeface="Arial"/>
                <a:cs typeface="Arial"/>
                <a:sym typeface="Arial"/>
              </a:defRPr>
            </a:pPr>
            <a:r>
              <a:t>4) analisi degli elementi costitutivi, dei rapporti tra gli elementi costitutivi, delle premesse strutturali di fondo, </a:t>
            </a:r>
          </a:p>
          <a:p>
            <a:pPr marL="341310" indent="-341310" defTabSz="914400">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000" b="0">
                <a:latin typeface="Arial"/>
                <a:ea typeface="Arial"/>
                <a:cs typeface="Arial"/>
                <a:sym typeface="Arial"/>
              </a:defRPr>
            </a:pPr>
            <a:r>
              <a:t>5) sintesi (elaborando un progetto o un piano di lavoro, elaborando una interpretazione di fatti)</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Numero diapositiva"/>
          <p:cNvSpPr txBox="1">
            <a:spLocks noGrp="1"/>
          </p:cNvSpPr>
          <p:nvPr>
            <p:ph type="sldNum" sz="quarter" idx="4294967295"/>
          </p:nvPr>
        </p:nvSpPr>
        <p:spPr>
          <a:xfrm>
            <a:off x="8382734" y="6245223"/>
            <a:ext cx="304064" cy="29098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u="none"/>
            </a:lvl1pPr>
          </a:lstStyle>
          <a:p>
            <a:fld id="{86CB4B4D-7CA3-9044-876B-883B54F8677D}" type="slidenum">
              <a:t>19</a:t>
            </a:fld>
            <a:endParaRPr/>
          </a:p>
        </p:txBody>
      </p:sp>
      <p:sp>
        <p:nvSpPr>
          <p:cNvPr id="89" name="DOCIMOLOGIA"/>
          <p:cNvSpPr txBox="1"/>
          <p:nvPr/>
        </p:nvSpPr>
        <p:spPr>
          <a:xfrm>
            <a:off x="502918" y="541197"/>
            <a:ext cx="8138163" cy="60987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p>
            <a:pPr algn="ctr" defTabSz="914400">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pPr>
            <a:r>
              <a:t>DOCIMOLOGIA</a:t>
            </a:r>
            <a:r>
              <a:rPr sz="3600" b="0"/>
              <a:t> </a:t>
            </a:r>
          </a:p>
        </p:txBody>
      </p:sp>
      <p:sp>
        <p:nvSpPr>
          <p:cNvPr id="90" name="Importanza della misurazione che precede sempre la valutazione, con cui non deve essere confusa…"/>
          <p:cNvSpPr txBox="1"/>
          <p:nvPr/>
        </p:nvSpPr>
        <p:spPr>
          <a:xfrm>
            <a:off x="514032" y="1268413"/>
            <a:ext cx="8138160" cy="359770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marL="341310" indent="-341310" defTabSz="914400">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800" b="0" u="sng">
                <a:latin typeface="Arial"/>
                <a:ea typeface="Arial"/>
                <a:cs typeface="Arial"/>
                <a:sym typeface="Arial"/>
              </a:defRPr>
            </a:pPr>
            <a:r>
              <a:t>Importanza della misurazione che precede la valutazione, con cui non deve essere confusa</a:t>
            </a:r>
          </a:p>
          <a:p>
            <a:pPr marL="341310" indent="-341310" defTabSz="914400">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800" b="0">
                <a:latin typeface="Arial"/>
                <a:ea typeface="Arial"/>
                <a:cs typeface="Arial"/>
                <a:sym typeface="Arial"/>
              </a:defRPr>
            </a:pPr>
            <a:r>
              <a:t>1)creazione degli “stimoli” a seconda di cosa si vuole accertare e poi misurare;</a:t>
            </a:r>
          </a:p>
          <a:p>
            <a:pPr marL="341310" indent="-341310" defTabSz="914400">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800" b="0">
                <a:latin typeface="Arial"/>
                <a:ea typeface="Arial"/>
                <a:cs typeface="Arial"/>
                <a:sym typeface="Arial"/>
              </a:defRPr>
            </a:pPr>
            <a:r>
              <a:t>2) registrazione delle risposte date agli stimoli</a:t>
            </a:r>
          </a:p>
          <a:p>
            <a:pPr marL="341310" indent="-341310" defTabSz="914400">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800" b="0">
                <a:latin typeface="Arial"/>
                <a:ea typeface="Arial"/>
                <a:cs typeface="Arial"/>
                <a:sym typeface="Arial"/>
              </a:defRPr>
            </a:pPr>
            <a:r>
              <a:t>3) lettura/interpretazione delle risposte (registrazione scritta oppure affidamento alla memoria?)</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Numero diapositiva"/>
          <p:cNvSpPr txBox="1">
            <a:spLocks noGrp="1"/>
          </p:cNvSpPr>
          <p:nvPr>
            <p:ph type="sldNum" sz="quarter" idx="4294967295"/>
          </p:nvPr>
        </p:nvSpPr>
        <p:spPr>
          <a:xfrm>
            <a:off x="8483778" y="6245225"/>
            <a:ext cx="203021" cy="28882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lstStyle>
            <a:lvl1pPr>
              <a:defRPr u="none"/>
            </a:lvl1pPr>
          </a:lstStyle>
          <a:p>
            <a:fld id="{86CB4B4D-7CA3-9044-876B-883B54F8677D}" type="slidenum">
              <a:t>2</a:t>
            </a:fld>
            <a:endParaRPr/>
          </a:p>
        </p:txBody>
      </p:sp>
      <p:sp>
        <p:nvSpPr>
          <p:cNvPr id="23" name="Contributi neuroscienze"/>
          <p:cNvSpPr txBox="1">
            <a:spLocks noGrp="1"/>
          </p:cNvSpPr>
          <p:nvPr>
            <p:ph type="ctrTitle" idx="4294967295"/>
          </p:nvPr>
        </p:nvSpPr>
        <p:spPr>
          <a:xfrm>
            <a:off x="457200" y="274637"/>
            <a:ext cx="8229600" cy="1143001"/>
          </a:xfrm>
          <a:prstGeom prst="rect">
            <a:avLst/>
          </a:prstGeom>
        </p:spPr>
        <p:txBody>
          <a:bodyPr lIns="45718" tIns="45718" rIns="45718" bIns="45718">
            <a:normAutofit/>
          </a:bodyPr>
          <a:lstStyle>
            <a:lvl1pPr defTabSz="914400">
              <a:defRPr sz="3200" b="1"/>
            </a:lvl1pPr>
          </a:lstStyle>
          <a:p>
            <a:r>
              <a:t>Contributi neuroscienze</a:t>
            </a:r>
          </a:p>
        </p:txBody>
      </p:sp>
      <p:sp>
        <p:nvSpPr>
          <p:cNvPr id="24" name="Antonio Damasio: famoso neuroscienziato portoghese…"/>
          <p:cNvSpPr txBox="1">
            <a:spLocks noGrp="1"/>
          </p:cNvSpPr>
          <p:nvPr>
            <p:ph type="subTitle" idx="4294967295"/>
          </p:nvPr>
        </p:nvSpPr>
        <p:spPr>
          <a:xfrm>
            <a:off x="457200" y="1600200"/>
            <a:ext cx="8229600" cy="4525963"/>
          </a:xfrm>
          <a:prstGeom prst="rect">
            <a:avLst/>
          </a:prstGeom>
        </p:spPr>
        <p:txBody>
          <a:bodyPr lIns="45718" tIns="45718" rIns="45718" bIns="45718">
            <a:normAutofit/>
          </a:bodyPr>
          <a:lstStyle/>
          <a:p>
            <a:pPr marL="339470" indent="-339470" defTabSz="905255">
              <a:spcBef>
                <a:spcPts val="500"/>
              </a:spcBef>
              <a:buSzPct val="100000"/>
              <a:buChar char="•"/>
              <a:defRPr sz="2300" b="1"/>
            </a:pPr>
            <a:r>
              <a:t>Antonio Damasio: </a:t>
            </a:r>
            <a:r>
              <a:rPr b="0"/>
              <a:t>famoso</a:t>
            </a:r>
            <a:r>
              <a:t> </a:t>
            </a:r>
            <a:r>
              <a:rPr b="0"/>
              <a:t>neuroscienziato portoghese</a:t>
            </a:r>
          </a:p>
          <a:p>
            <a:pPr marL="339470" indent="-339470" defTabSz="905255">
              <a:spcBef>
                <a:spcPts val="500"/>
              </a:spcBef>
              <a:buSzPct val="100000"/>
              <a:buChar char="•"/>
              <a:defRPr sz="2300" b="1"/>
            </a:pPr>
            <a:r>
              <a:t>“L’errore di Cartesio”</a:t>
            </a:r>
            <a:r>
              <a:rPr b="0"/>
              <a:t>Emozione, ragione e cervello umano” Negando il dualismo mente-corpo di Cartesio egli afferma che le emozioni, che considera dimensioni cognitive, sono alla base del buon funzionamento della mente. </a:t>
            </a:r>
          </a:p>
          <a:p>
            <a:pPr marL="339470" indent="-339470" defTabSz="905255">
              <a:spcBef>
                <a:spcPts val="500"/>
              </a:spcBef>
              <a:buSzPct val="100000"/>
              <a:buChar char="•"/>
              <a:defRPr sz="2300" b="1"/>
            </a:pPr>
            <a:r>
              <a:t>“Alla ricerca di Spinoza</a:t>
            </a:r>
            <a:r>
              <a:rPr b="0"/>
              <a:t>-Emozioni, sentimenti e cervello”</a:t>
            </a:r>
          </a:p>
          <a:p>
            <a:pPr marL="339470" indent="-339470" defTabSz="905255">
              <a:spcBef>
                <a:spcPts val="500"/>
              </a:spcBef>
              <a:defRPr sz="2300" b="1"/>
            </a:pPr>
            <a:r>
              <a:t>    …</a:t>
            </a:r>
            <a:r>
              <a:rPr b="0"/>
              <a:t>bisogna sempre fare i conti con il mondo affettivo ed emotivo, con il nostro mondo interno; la nostra mente-cervello “sente” i messaggi del corpo…</a:t>
            </a:r>
          </a:p>
          <a:p>
            <a:pPr marL="339470" indent="-339470" defTabSz="905255">
              <a:spcBef>
                <a:spcPts val="500"/>
              </a:spcBef>
              <a:defRPr sz="2300"/>
            </a:pPr>
            <a:r>
              <a:t>    </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Numero diapositiva"/>
          <p:cNvSpPr txBox="1">
            <a:spLocks noGrp="1"/>
          </p:cNvSpPr>
          <p:nvPr>
            <p:ph type="sldNum" sz="quarter" idx="4294967295"/>
          </p:nvPr>
        </p:nvSpPr>
        <p:spPr>
          <a:xfrm>
            <a:off x="8382734" y="6245223"/>
            <a:ext cx="304064" cy="29098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u="none"/>
            </a:lvl1pPr>
          </a:lstStyle>
          <a:p>
            <a:fld id="{86CB4B4D-7CA3-9044-876B-883B54F8677D}" type="slidenum">
              <a:t>20</a:t>
            </a:fld>
            <a:endParaRPr/>
          </a:p>
        </p:txBody>
      </p:sp>
      <p:sp>
        <p:nvSpPr>
          <p:cNvPr id="93" name="DEFINIZIONE DEI CRITERI DI VALUTAZIONE CHE NON VA CONFUSA CON LA MISURAZIONE"/>
          <p:cNvSpPr txBox="1"/>
          <p:nvPr/>
        </p:nvSpPr>
        <p:spPr>
          <a:xfrm>
            <a:off x="502918" y="945934"/>
            <a:ext cx="8138163" cy="48620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defTabSz="914400">
              <a:tabLst>
                <a:tab pos="914400" algn="l"/>
                <a:tab pos="1828800" algn="l"/>
                <a:tab pos="2743200" algn="l"/>
                <a:tab pos="3657600" algn="l"/>
                <a:tab pos="4572000" algn="l"/>
                <a:tab pos="5486400" algn="l"/>
                <a:tab pos="6400800" algn="l"/>
                <a:tab pos="7315200" algn="l"/>
                <a:tab pos="8229600" algn="l"/>
                <a:tab pos="9144000" algn="l"/>
                <a:tab pos="10058400" algn="l"/>
              </a:tabLst>
              <a:defRPr sz="2800" b="0">
                <a:latin typeface="Arial"/>
                <a:ea typeface="Arial"/>
                <a:cs typeface="Arial"/>
                <a:sym typeface="Arial"/>
              </a:defRPr>
            </a:lvl1pPr>
          </a:lstStyle>
          <a:p>
            <a:r>
              <a:t>DEFINIZIONE DEI CRITERI DI VALUTAZIONE </a:t>
            </a:r>
          </a:p>
        </p:txBody>
      </p:sp>
      <p:sp>
        <p:nvSpPr>
          <p:cNvPr id="94" name="Giudizio assoluto? (criterio indipendente da confronti o riferimenti con i risultati delle misurazioni compiute in relazione ad altri soggetti) Gattullo = illecito…"/>
          <p:cNvSpPr txBox="1"/>
          <p:nvPr/>
        </p:nvSpPr>
        <p:spPr>
          <a:xfrm>
            <a:off x="502918" y="1600200"/>
            <a:ext cx="8138163" cy="3883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marL="341310" indent="-341310" defTabSz="914400">
              <a:lnSpc>
                <a:spcPct val="80000"/>
              </a:lnSpc>
              <a:spcBef>
                <a:spcPts val="700"/>
              </a:spcBef>
              <a:tabLst>
                <a:tab pos="901700" algn="l"/>
                <a:tab pos="1816100" algn="l"/>
                <a:tab pos="2730500" algn="l"/>
                <a:tab pos="3644900" algn="l"/>
                <a:tab pos="4559300" algn="l"/>
                <a:tab pos="5473700" algn="l"/>
                <a:tab pos="6388100" algn="l"/>
                <a:tab pos="7302500" algn="l"/>
                <a:tab pos="8216900" algn="l"/>
                <a:tab pos="9131300" algn="l"/>
                <a:tab pos="10045700" algn="l"/>
              </a:tabLst>
              <a:defRPr sz="2800" b="0">
                <a:latin typeface="Arial"/>
                <a:ea typeface="Arial"/>
                <a:cs typeface="Arial"/>
                <a:sym typeface="Arial"/>
              </a:defRPr>
            </a:pPr>
            <a:endParaRPr/>
          </a:p>
          <a:p>
            <a:pPr marL="341310" indent="-341310" algn="just" defTabSz="914400">
              <a:lnSpc>
                <a:spcPct val="8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900">
                <a:latin typeface="Arial"/>
                <a:ea typeface="Arial"/>
                <a:cs typeface="Arial"/>
                <a:sym typeface="Arial"/>
              </a:defRPr>
            </a:pPr>
            <a:r>
              <a:t>Giudizio assoluto</a:t>
            </a:r>
            <a:r>
              <a:rPr b="0"/>
              <a:t>? (criterio indipendente da confronti o riferimenti con i risultati delle misurazioni compiute in relazione ad altri soggetti) E’ lecito?</a:t>
            </a:r>
          </a:p>
          <a:p>
            <a:pPr marL="341310" indent="-341310" algn="just" defTabSz="914400">
              <a:lnSpc>
                <a:spcPct val="8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900">
                <a:latin typeface="Arial"/>
                <a:ea typeface="Arial"/>
                <a:cs typeface="Arial"/>
                <a:sym typeface="Arial"/>
              </a:defRPr>
            </a:pPr>
            <a:r>
              <a:t>Giudizio riferito alla media del gruppo</a:t>
            </a:r>
            <a:endParaRPr b="0"/>
          </a:p>
          <a:p>
            <a:pPr marL="341310" indent="-341310" algn="just" defTabSz="914400">
              <a:lnSpc>
                <a:spcPct val="8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900">
                <a:latin typeface="Arial"/>
                <a:ea typeface="Arial"/>
                <a:cs typeface="Arial"/>
                <a:sym typeface="Arial"/>
              </a:defRPr>
            </a:pPr>
            <a:r>
              <a:t>Giudizio riferito alle possibilità del singolo</a:t>
            </a:r>
            <a:r>
              <a:rPr b="0"/>
              <a:t> (considerando il percorso fatto o le potenzialità)</a:t>
            </a:r>
          </a:p>
          <a:p>
            <a:pPr marL="341310" indent="-341310" algn="just" defTabSz="914400">
              <a:lnSpc>
                <a:spcPct val="8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900" b="0">
                <a:latin typeface="Arial"/>
                <a:ea typeface="Arial"/>
                <a:cs typeface="Arial"/>
                <a:sym typeface="Arial"/>
              </a:defRPr>
            </a:pPr>
            <a:r>
              <a:t>I CRITERI UTILIZZATI VANNO ESPLICITATI </a:t>
            </a: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Numero diapositiva"/>
          <p:cNvSpPr txBox="1">
            <a:spLocks noGrp="1"/>
          </p:cNvSpPr>
          <p:nvPr>
            <p:ph type="sldNum" sz="quarter" idx="4294967295"/>
          </p:nvPr>
        </p:nvSpPr>
        <p:spPr>
          <a:xfrm>
            <a:off x="8382734" y="6245223"/>
            <a:ext cx="304064" cy="29098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u="none"/>
            </a:lvl1pPr>
          </a:lstStyle>
          <a:p>
            <a:fld id="{86CB4B4D-7CA3-9044-876B-883B54F8677D}" type="slidenum">
              <a:t>21</a:t>
            </a:fld>
            <a:endParaRPr/>
          </a:p>
        </p:txBody>
      </p:sp>
      <p:sp>
        <p:nvSpPr>
          <p:cNvPr id="97" name="CONFUSIONE TRA MISURAZIONE E VALUTAZIONE"/>
          <p:cNvSpPr txBox="1"/>
          <p:nvPr/>
        </p:nvSpPr>
        <p:spPr>
          <a:xfrm>
            <a:off x="502918" y="621462"/>
            <a:ext cx="8138163" cy="44935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defTabSz="914400">
              <a:tabLst>
                <a:tab pos="914400" algn="l"/>
                <a:tab pos="1828800" algn="l"/>
                <a:tab pos="2743200" algn="l"/>
                <a:tab pos="3657600" algn="l"/>
                <a:tab pos="4572000" algn="l"/>
                <a:tab pos="5486400" algn="l"/>
                <a:tab pos="6400800" algn="l"/>
                <a:tab pos="7315200" algn="l"/>
                <a:tab pos="8229600" algn="l"/>
                <a:tab pos="9144000" algn="l"/>
                <a:tab pos="10058400" algn="l"/>
              </a:tabLst>
              <a:defRPr sz="2500">
                <a:latin typeface="Arial"/>
                <a:ea typeface="Arial"/>
                <a:cs typeface="Arial"/>
                <a:sym typeface="Arial"/>
              </a:defRPr>
            </a:lvl1pPr>
          </a:lstStyle>
          <a:p>
            <a:r>
              <a:t>CONFUSIONE TRA MISURAZIONE E VALUTAZIONE</a:t>
            </a:r>
          </a:p>
        </p:txBody>
      </p:sp>
      <p:sp>
        <p:nvSpPr>
          <p:cNvPr id="98" name="Gattullo:”L’inconveniente di fondo di sistemi di giudicare i risultati delle misurazioni compiute (siano essi empirici o il frutto di una razionalizzazione) consiste però nella indebita confusione di principio tra misurazione e valutazione, resa possibil"/>
          <p:cNvSpPr txBox="1"/>
          <p:nvPr/>
        </p:nvSpPr>
        <p:spPr>
          <a:xfrm>
            <a:off x="502918" y="1600200"/>
            <a:ext cx="8138163" cy="399294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marL="341310" indent="-341310" algn="just" defTabSz="914400">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900" b="0">
                <a:latin typeface="Arial"/>
                <a:ea typeface="Arial"/>
                <a:cs typeface="Arial"/>
                <a:sym typeface="Arial"/>
              </a:defRPr>
            </a:pPr>
            <a:r>
              <a:t>L’inconveniente di fondo di sistemi di giudicare i risultati delle misurazioni compiute (siano essi empirici o il frutto di una razionalizzazione) consiste però nella indebita confusione di principio tra misurazione e valutazione, resa possibile in Italia dal carattere numerico dell’espressione della valutazione”</a:t>
            </a:r>
          </a:p>
          <a:p>
            <a:pPr marL="341310" indent="-341310" algn="just" defTabSz="914400">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900">
                <a:latin typeface="Arial"/>
                <a:ea typeface="Arial"/>
                <a:cs typeface="Arial"/>
                <a:sym typeface="Arial"/>
              </a:defRPr>
            </a:pPr>
            <a:r>
              <a:t>I voti </a:t>
            </a:r>
            <a:r>
              <a:rPr b="0"/>
              <a:t>vengono considerati vere e proprie unità di misura di una scala perfetta, con intervalli tra loro perfettamente uguali.</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Numero diapositiva"/>
          <p:cNvSpPr txBox="1">
            <a:spLocks noGrp="1"/>
          </p:cNvSpPr>
          <p:nvPr>
            <p:ph type="sldNum" sz="quarter" idx="4294967295"/>
          </p:nvPr>
        </p:nvSpPr>
        <p:spPr>
          <a:xfrm>
            <a:off x="8382733" y="6245223"/>
            <a:ext cx="304065" cy="29098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u="none"/>
            </a:lvl1pPr>
          </a:lstStyle>
          <a:p>
            <a:fld id="{86CB4B4D-7CA3-9044-876B-883B54F8677D}" type="slidenum">
              <a:t>22</a:t>
            </a:fld>
            <a:endParaRPr/>
          </a:p>
        </p:txBody>
      </p:sp>
      <p:sp>
        <p:nvSpPr>
          <p:cNvPr id="101" name="CONCLUSIONI DELLA CRITICA DOCIMOLOGICA"/>
          <p:cNvSpPr txBox="1"/>
          <p:nvPr/>
        </p:nvSpPr>
        <p:spPr>
          <a:xfrm>
            <a:off x="502918" y="633746"/>
            <a:ext cx="8138163" cy="4247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defTabSz="914400">
              <a:tabLst>
                <a:tab pos="914400" algn="l"/>
                <a:tab pos="1828800" algn="l"/>
                <a:tab pos="2743200" algn="l"/>
                <a:tab pos="3657600" algn="l"/>
                <a:tab pos="4572000" algn="l"/>
                <a:tab pos="5486400" algn="l"/>
                <a:tab pos="6400800" algn="l"/>
                <a:tab pos="7315200" algn="l"/>
                <a:tab pos="8229600" algn="l"/>
                <a:tab pos="9144000" algn="l"/>
                <a:tab pos="10058400" algn="l"/>
              </a:tabLst>
              <a:defRPr sz="2300">
                <a:latin typeface="Arial"/>
                <a:ea typeface="Arial"/>
                <a:cs typeface="Arial"/>
                <a:sym typeface="Arial"/>
              </a:defRPr>
            </a:lvl1pPr>
          </a:lstStyle>
          <a:p>
            <a:r>
              <a:t>CONCLUSIONI DELLA CRITICA DOCIMOLOGICA</a:t>
            </a:r>
          </a:p>
        </p:txBody>
      </p:sp>
      <p:sp>
        <p:nvSpPr>
          <p:cNvPr id="102" name="Le prove tradizionali sono misurate e valutate in modo soggettivo e nella maggior parte dei casi sostanzialmente arbitrario.…"/>
          <p:cNvSpPr txBox="1"/>
          <p:nvPr/>
        </p:nvSpPr>
        <p:spPr>
          <a:xfrm>
            <a:off x="502918" y="1600198"/>
            <a:ext cx="8138163" cy="49208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marL="341310" indent="-341310" algn="just" defTabSz="914400">
              <a:lnSpc>
                <a:spcPct val="8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800">
                <a:latin typeface="Arial"/>
                <a:ea typeface="Arial"/>
                <a:cs typeface="Arial"/>
                <a:sym typeface="Arial"/>
              </a:defRPr>
            </a:pPr>
            <a:r>
              <a:t>Le prove tradizionali </a:t>
            </a:r>
            <a:r>
              <a:rPr b="0"/>
              <a:t>(temi, problemi, interrogazioni) sono misurate e valutate in modo soggettivo e nella maggior parte dei casi sostanzialmente arbitrario. Frequente incongruenza tra lo stimolo (prova) e le deduzioni-conclusioni sulla adeguatezza della preparazione tradotte in un voto numerico</a:t>
            </a:r>
          </a:p>
          <a:p>
            <a:pPr marL="341310" indent="-341310" algn="just" defTabSz="914400">
              <a:lnSpc>
                <a:spcPct val="8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800" b="0">
                <a:latin typeface="Arial"/>
                <a:ea typeface="Arial"/>
                <a:cs typeface="Arial"/>
                <a:sym typeface="Arial"/>
              </a:defRPr>
            </a:pPr>
            <a:r>
              <a:t>Bisogna perciò utilizzare delle prove oggettive per formulare stimoli altamente rappresentativi e poter comparare tutte le variabili intervenienti in modo oggettivo?	</a:t>
            </a:r>
          </a:p>
          <a:p>
            <a:pPr marL="341310" indent="-341310" algn="just" defTabSz="914400">
              <a:lnSpc>
                <a:spcPct val="8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800">
                <a:latin typeface="Arial"/>
                <a:ea typeface="Arial"/>
                <a:cs typeface="Arial"/>
                <a:sym typeface="Arial"/>
              </a:defRPr>
            </a:pPr>
            <a:r>
              <a:t>Le prove oggettive</a:t>
            </a:r>
            <a:r>
              <a:rPr b="0"/>
              <a:t> sono però il momento diagnostico su cui innestare un insegnamento adeguato ed individualizzato.</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Numero diapositiva"/>
          <p:cNvSpPr txBox="1">
            <a:spLocks noGrp="1"/>
          </p:cNvSpPr>
          <p:nvPr>
            <p:ph type="sldNum" sz="quarter" idx="4294967295"/>
          </p:nvPr>
        </p:nvSpPr>
        <p:spPr>
          <a:xfrm>
            <a:off x="8382734" y="6245223"/>
            <a:ext cx="304064" cy="29098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u="none"/>
            </a:lvl1pPr>
          </a:lstStyle>
          <a:p>
            <a:fld id="{86CB4B4D-7CA3-9044-876B-883B54F8677D}" type="slidenum">
              <a:t>23</a:t>
            </a:fld>
            <a:endParaRPr/>
          </a:p>
        </p:txBody>
      </p:sp>
      <p:sp>
        <p:nvSpPr>
          <p:cNvPr id="105" name="CRITICA PSICOLOGICA"/>
          <p:cNvSpPr txBox="1"/>
          <p:nvPr/>
        </p:nvSpPr>
        <p:spPr>
          <a:xfrm>
            <a:off x="502918" y="572114"/>
            <a:ext cx="8138163" cy="54804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defTabSz="914400">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r>
              <a:t>CRITICA PSICOLOGICA</a:t>
            </a:r>
          </a:p>
        </p:txBody>
      </p:sp>
      <p:sp>
        <p:nvSpPr>
          <p:cNvPr id="106" name="Effetto “alone”…"/>
          <p:cNvSpPr txBox="1"/>
          <p:nvPr/>
        </p:nvSpPr>
        <p:spPr>
          <a:xfrm>
            <a:off x="502918" y="1600198"/>
            <a:ext cx="8138163" cy="513440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marL="341310" indent="-341310" defTabSz="914400">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800" b="0">
                <a:latin typeface="Arial"/>
                <a:ea typeface="Arial"/>
                <a:cs typeface="Arial"/>
                <a:sym typeface="Arial"/>
              </a:defRPr>
            </a:pPr>
            <a:r>
              <a:t>Effetto “alone” - </a:t>
            </a:r>
            <a:r>
              <a:rPr sz="2200"/>
              <a:t>distorsione cognitiva che ci porta a generalizzare una sola qualità</a:t>
            </a:r>
          </a:p>
          <a:p>
            <a:pPr marL="341310" indent="-341310" defTabSz="914400">
              <a:spcBef>
                <a:spcPts val="700"/>
              </a:spcBef>
              <a:tabLst>
                <a:tab pos="901700" algn="l"/>
                <a:tab pos="1816100" algn="l"/>
                <a:tab pos="2730500" algn="l"/>
                <a:tab pos="3644900" algn="l"/>
                <a:tab pos="4559300" algn="l"/>
                <a:tab pos="5473700" algn="l"/>
                <a:tab pos="6388100" algn="l"/>
                <a:tab pos="7302500" algn="l"/>
                <a:tab pos="8216900" algn="l"/>
                <a:tab pos="9131300" algn="l"/>
                <a:tab pos="10045700" algn="l"/>
              </a:tabLst>
              <a:defRPr sz="2200" b="0">
                <a:latin typeface="Arial"/>
                <a:ea typeface="Arial"/>
                <a:cs typeface="Arial"/>
                <a:sym typeface="Arial"/>
              </a:defRPr>
            </a:pPr>
            <a:endParaRPr sz="2200"/>
          </a:p>
          <a:p>
            <a:pPr marL="341310" indent="-341310" defTabSz="914400">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800" b="0">
                <a:latin typeface="Arial"/>
                <a:ea typeface="Arial"/>
                <a:cs typeface="Arial"/>
                <a:sym typeface="Arial"/>
              </a:defRPr>
            </a:pPr>
            <a:r>
              <a:t>Effetto “stereotipo” - </a:t>
            </a:r>
            <a:r>
              <a:rPr sz="2400"/>
              <a:t>l’apparenza inganna il nostro cervello </a:t>
            </a:r>
          </a:p>
          <a:p>
            <a:pPr marL="341310" indent="-341310" defTabSz="914400">
              <a:spcBef>
                <a:spcPts val="700"/>
              </a:spcBef>
              <a:tabLst>
                <a:tab pos="901700" algn="l"/>
                <a:tab pos="1816100" algn="l"/>
                <a:tab pos="2730500" algn="l"/>
                <a:tab pos="3644900" algn="l"/>
                <a:tab pos="4559300" algn="l"/>
                <a:tab pos="5473700" algn="l"/>
                <a:tab pos="6388100" algn="l"/>
                <a:tab pos="7302500" algn="l"/>
                <a:tab pos="8216900" algn="l"/>
                <a:tab pos="9131300" algn="l"/>
                <a:tab pos="10045700" algn="l"/>
              </a:tabLst>
              <a:defRPr sz="2400" b="0">
                <a:latin typeface="Arial"/>
                <a:ea typeface="Arial"/>
                <a:cs typeface="Arial"/>
                <a:sym typeface="Arial"/>
              </a:defRPr>
            </a:pPr>
            <a:endParaRPr sz="2400"/>
          </a:p>
          <a:p>
            <a:pPr marL="341310" indent="-341310" defTabSz="914400">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800" b="0">
                <a:latin typeface="Arial"/>
                <a:ea typeface="Arial"/>
                <a:cs typeface="Arial"/>
                <a:sym typeface="Arial"/>
              </a:defRPr>
            </a:pPr>
            <a:r>
              <a:t>Effetto “Pigmalione” - </a:t>
            </a:r>
            <a:r>
              <a:rPr sz="2400"/>
              <a:t>profezia che si autorealizza, elevate aspettative portano a comportamenti migliori</a:t>
            </a:r>
          </a:p>
          <a:p>
            <a:pPr defTabSz="914400">
              <a:spcBef>
                <a:spcPts val="700"/>
              </a:spcBef>
              <a:tabLst>
                <a:tab pos="901700" algn="l"/>
                <a:tab pos="1816100" algn="l"/>
                <a:tab pos="2730500" algn="l"/>
                <a:tab pos="3644900" algn="l"/>
                <a:tab pos="4559300" algn="l"/>
                <a:tab pos="5473700" algn="l"/>
                <a:tab pos="6388100" algn="l"/>
                <a:tab pos="7302500" algn="l"/>
                <a:tab pos="8216900" algn="l"/>
                <a:tab pos="9131300" algn="l"/>
                <a:tab pos="10045700" algn="l"/>
              </a:tabLst>
              <a:defRPr sz="2400" b="0">
                <a:latin typeface="Arial"/>
                <a:ea typeface="Arial"/>
                <a:cs typeface="Arial"/>
                <a:sym typeface="Arial"/>
              </a:defRPr>
            </a:pPr>
            <a:endParaRPr sz="2400"/>
          </a:p>
          <a:p>
            <a:pPr marL="341310" indent="-341310" defTabSz="914400">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800" b="0">
                <a:latin typeface="Arial"/>
                <a:ea typeface="Arial"/>
                <a:cs typeface="Arial"/>
                <a:sym typeface="Arial"/>
              </a:defRPr>
            </a:pPr>
            <a:r>
              <a:t>Anche la critica psicologica perciò sottolinea l’aspetto della soggettività e l’inattendibilità della valutazione sommativa delle  prove tradizionali</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Numero diapositiva"/>
          <p:cNvSpPr txBox="1">
            <a:spLocks noGrp="1"/>
          </p:cNvSpPr>
          <p:nvPr>
            <p:ph type="sldNum" sz="quarter" idx="4294967295"/>
          </p:nvPr>
        </p:nvSpPr>
        <p:spPr>
          <a:xfrm>
            <a:off x="8382730" y="6245223"/>
            <a:ext cx="304064" cy="29098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u="none"/>
            </a:lvl1pPr>
          </a:lstStyle>
          <a:p>
            <a:fld id="{86CB4B4D-7CA3-9044-876B-883B54F8677D}" type="slidenum">
              <a:t>24</a:t>
            </a:fld>
            <a:endParaRPr/>
          </a:p>
        </p:txBody>
      </p:sp>
      <p:sp>
        <p:nvSpPr>
          <p:cNvPr id="109" name="VALUTAZIONE “SOMMATIVA”"/>
          <p:cNvSpPr txBox="1"/>
          <p:nvPr/>
        </p:nvSpPr>
        <p:spPr>
          <a:xfrm>
            <a:off x="585468" y="291334"/>
            <a:ext cx="8138163" cy="5603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defTabSz="914400">
              <a:tabLst>
                <a:tab pos="914400" algn="l"/>
                <a:tab pos="1828800" algn="l"/>
                <a:tab pos="2743200" algn="l"/>
                <a:tab pos="3657600" algn="l"/>
                <a:tab pos="4572000" algn="l"/>
                <a:tab pos="5486400" algn="l"/>
                <a:tab pos="6400800" algn="l"/>
                <a:tab pos="7315200" algn="l"/>
                <a:tab pos="8229600" algn="l"/>
                <a:tab pos="9144000" algn="l"/>
                <a:tab pos="10058400" algn="l"/>
              </a:tabLst>
              <a:defRPr sz="3300">
                <a:latin typeface="Arial"/>
                <a:ea typeface="Arial"/>
                <a:cs typeface="Arial"/>
                <a:sym typeface="Arial"/>
              </a:defRPr>
            </a:lvl1pPr>
          </a:lstStyle>
          <a:p>
            <a:r>
              <a:t>VALUTAZIONE SOMMATIVA</a:t>
            </a:r>
          </a:p>
        </p:txBody>
      </p:sp>
      <p:sp>
        <p:nvSpPr>
          <p:cNvPr id="110" name="Consiste nel controllo del prodotto terminale acquisito da un alunno dopo un accertamento individuale del cosiddetto profitto, secondo un modello generalmente trasmissivo.…"/>
          <p:cNvSpPr txBox="1"/>
          <p:nvPr/>
        </p:nvSpPr>
        <p:spPr>
          <a:xfrm>
            <a:off x="514032" y="1196974"/>
            <a:ext cx="8138160" cy="43332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marL="341310" indent="-341310" algn="just" defTabSz="914400">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800" b="0">
                <a:latin typeface="Arial"/>
                <a:ea typeface="Arial"/>
                <a:cs typeface="Arial"/>
                <a:sym typeface="Arial"/>
              </a:defRPr>
            </a:pPr>
            <a:r>
              <a:t>Consiste nel controllo del prodotto terminale acquisito da un alunno dopo un accertamento individuale, secondo un modello generalmente trasmissivo.</a:t>
            </a:r>
          </a:p>
          <a:p>
            <a:pPr marL="341310" indent="-341310" algn="just" defTabSz="914400">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800" b="0">
                <a:latin typeface="Arial"/>
                <a:ea typeface="Arial"/>
                <a:cs typeface="Arial"/>
                <a:sym typeface="Arial"/>
              </a:defRPr>
            </a:pPr>
            <a:r>
              <a:t>L’attribuzione delle cause di successo o insuccesso scolastico è ascritta alle capacità/incapacità dell’alunno o al suo elevato/scarso impegno.</a:t>
            </a:r>
          </a:p>
          <a:p>
            <a:pPr marL="341310" indent="-341310" algn="just" defTabSz="914400">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800" b="0">
                <a:latin typeface="Arial"/>
                <a:ea typeface="Arial"/>
                <a:cs typeface="Arial"/>
                <a:sym typeface="Arial"/>
              </a:defRPr>
            </a:pPr>
            <a:r>
              <a:t>E’ un controllo sanzionatorio che spesso accentua le differenze e gli scarti dovuti alle diverse provenienze sociali degli alunni?</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Numero diapositiva"/>
          <p:cNvSpPr txBox="1">
            <a:spLocks noGrp="1"/>
          </p:cNvSpPr>
          <p:nvPr>
            <p:ph type="sldNum" sz="quarter" idx="4294967295"/>
          </p:nvPr>
        </p:nvSpPr>
        <p:spPr>
          <a:xfrm>
            <a:off x="8382730" y="6245223"/>
            <a:ext cx="304064" cy="29098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u="none"/>
            </a:lvl1pPr>
          </a:lstStyle>
          <a:p>
            <a:fld id="{86CB4B4D-7CA3-9044-876B-883B54F8677D}" type="slidenum">
              <a:t>25</a:t>
            </a:fld>
            <a:endParaRPr/>
          </a:p>
        </p:txBody>
      </p:sp>
      <p:sp>
        <p:nvSpPr>
          <p:cNvPr id="113" name="VALUTAZIONE FORMATIVA L. 517/1977"/>
          <p:cNvSpPr txBox="1"/>
          <p:nvPr/>
        </p:nvSpPr>
        <p:spPr>
          <a:xfrm>
            <a:off x="441007" y="328397"/>
            <a:ext cx="8138160" cy="48620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defTabSz="914400">
              <a:tabLst>
                <a:tab pos="914400" algn="l"/>
                <a:tab pos="1828800" algn="l"/>
                <a:tab pos="2743200" algn="l"/>
                <a:tab pos="3657600" algn="l"/>
                <a:tab pos="4572000" algn="l"/>
                <a:tab pos="5486400" algn="l"/>
                <a:tab pos="6400800" algn="l"/>
                <a:tab pos="7315200" algn="l"/>
                <a:tab pos="8229600" algn="l"/>
                <a:tab pos="9144000" algn="l"/>
                <a:tab pos="10058400" algn="l"/>
              </a:tabLst>
              <a:defRPr sz="2800">
                <a:latin typeface="Arial"/>
                <a:ea typeface="Arial"/>
                <a:cs typeface="Arial"/>
                <a:sym typeface="Arial"/>
              </a:defRPr>
            </a:lvl1pPr>
          </a:lstStyle>
          <a:p>
            <a:r>
              <a:t>LA CRITICA PEDAGOGICA</a:t>
            </a:r>
          </a:p>
        </p:txBody>
      </p:sp>
      <p:sp>
        <p:nvSpPr>
          <p:cNvPr id="114" name="La critica pedagogica ha offerto nel 1977 il concetto di “valutazione formativa”…"/>
          <p:cNvSpPr txBox="1"/>
          <p:nvPr/>
        </p:nvSpPr>
        <p:spPr>
          <a:xfrm>
            <a:off x="441007" y="1268411"/>
            <a:ext cx="8138160" cy="515598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marL="341310" indent="-341310" algn="just" defTabSz="914400">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800" b="0">
                <a:latin typeface="Arial"/>
                <a:ea typeface="Arial"/>
                <a:cs typeface="Arial"/>
                <a:sym typeface="Arial"/>
              </a:defRPr>
            </a:pPr>
            <a:r>
              <a:t>La critica pedagogica ha offerto nel 1977 il concetto di “valutazione formativa” Legge 517/1977</a:t>
            </a:r>
          </a:p>
          <a:p>
            <a:pPr marL="341310" indent="-341310" algn="just" defTabSz="914400">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800" b="0">
                <a:latin typeface="Arial"/>
                <a:ea typeface="Arial"/>
                <a:cs typeface="Arial"/>
                <a:sym typeface="Arial"/>
              </a:defRPr>
            </a:pPr>
            <a:r>
              <a:t>La valutazione formativa accompagna i processi di insegnamento/apprendimento nel loro svolgersi;</a:t>
            </a:r>
          </a:p>
          <a:p>
            <a:pPr marL="341310" indent="-341310" algn="just" defTabSz="914400">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800" b="0">
                <a:latin typeface="Arial"/>
                <a:ea typeface="Arial"/>
                <a:cs typeface="Arial"/>
                <a:sym typeface="Arial"/>
              </a:defRPr>
            </a:pPr>
            <a:r>
              <a:t>-offre possibilità immediata di aiuto per superare le difficoltà;</a:t>
            </a:r>
          </a:p>
          <a:p>
            <a:pPr marL="341310" indent="-341310" algn="just" defTabSz="914400">
              <a:lnSpc>
                <a:spcPct val="90000"/>
              </a:lnSpc>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800" b="0">
                <a:latin typeface="Arial"/>
                <a:ea typeface="Arial"/>
                <a:cs typeface="Arial"/>
                <a:sym typeface="Arial"/>
              </a:defRPr>
            </a:pPr>
            <a:r>
              <a:t>-in caso di insuccesso induce una autointerrogazione da parte del docente, sul proprio metodo, sulla propria prassi didattica, per un autoaggiustamento ed un’analisi accurata delle possibili cause;</a:t>
            </a: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Numero diapositiva"/>
          <p:cNvSpPr txBox="1">
            <a:spLocks noGrp="1"/>
          </p:cNvSpPr>
          <p:nvPr>
            <p:ph type="sldNum" sz="quarter" idx="4294967295"/>
          </p:nvPr>
        </p:nvSpPr>
        <p:spPr>
          <a:xfrm>
            <a:off x="8382730" y="6245223"/>
            <a:ext cx="304064" cy="29098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u="none"/>
            </a:lvl1pPr>
          </a:lstStyle>
          <a:p>
            <a:fld id="{86CB4B4D-7CA3-9044-876B-883B54F8677D}" type="slidenum">
              <a:t>26</a:t>
            </a:fld>
            <a:endParaRPr/>
          </a:p>
        </p:txBody>
      </p:sp>
      <p:sp>
        <p:nvSpPr>
          <p:cNvPr id="117" name="VALUTAZIONE FORMATIVA"/>
          <p:cNvSpPr txBox="1"/>
          <p:nvPr/>
        </p:nvSpPr>
        <p:spPr>
          <a:xfrm>
            <a:off x="502918" y="590749"/>
            <a:ext cx="8138163" cy="51077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defTabSz="914400">
              <a:tabLst>
                <a:tab pos="914400" algn="l"/>
                <a:tab pos="1828800" algn="l"/>
                <a:tab pos="2743200" algn="l"/>
                <a:tab pos="3657600" algn="l"/>
                <a:tab pos="4572000" algn="l"/>
                <a:tab pos="5486400" algn="l"/>
                <a:tab pos="6400800" algn="l"/>
                <a:tab pos="7315200" algn="l"/>
                <a:tab pos="8229600" algn="l"/>
                <a:tab pos="9144000" algn="l"/>
                <a:tab pos="10058400" algn="l"/>
              </a:tabLst>
              <a:defRPr sz="3000">
                <a:latin typeface="Arial"/>
                <a:ea typeface="Arial"/>
                <a:cs typeface="Arial"/>
                <a:sym typeface="Arial"/>
              </a:defRPr>
            </a:lvl1pPr>
          </a:lstStyle>
          <a:p>
            <a:r>
              <a:t>VALUTAZIONE FORMATIVA</a:t>
            </a:r>
          </a:p>
        </p:txBody>
      </p:sp>
      <p:sp>
        <p:nvSpPr>
          <p:cNvPr id="118" name="La valutazione formativa costituisce perciò l’autovalutazione del docente e della propria preparazione professionale:…"/>
          <p:cNvSpPr txBox="1"/>
          <p:nvPr/>
        </p:nvSpPr>
        <p:spPr>
          <a:xfrm>
            <a:off x="502918" y="1600198"/>
            <a:ext cx="8138163" cy="5237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marL="341310" indent="-341310" algn="just" defTabSz="914400">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400" b="0">
                <a:latin typeface="Arial"/>
                <a:ea typeface="Arial"/>
                <a:cs typeface="Arial"/>
                <a:sym typeface="Arial"/>
              </a:defRPr>
            </a:pPr>
            <a:r>
              <a:t>La valutazione formativa costituisce l’autovalutazione del docente e della propria preparazione professionale:</a:t>
            </a:r>
            <a:endParaRPr sz="2800"/>
          </a:p>
          <a:p>
            <a:pPr marL="341310" indent="-341310" algn="just" defTabSz="914400">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400" b="0">
                <a:latin typeface="Arial"/>
                <a:ea typeface="Arial"/>
                <a:cs typeface="Arial"/>
                <a:sym typeface="Arial"/>
              </a:defRPr>
            </a:pPr>
            <a:r>
              <a:t>Culturale</a:t>
            </a:r>
          </a:p>
          <a:p>
            <a:pPr marL="341310" indent="-341310" algn="just" defTabSz="914400">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400" b="0">
                <a:latin typeface="Arial"/>
                <a:ea typeface="Arial"/>
                <a:cs typeface="Arial"/>
                <a:sym typeface="Arial"/>
              </a:defRPr>
            </a:pPr>
            <a:r>
              <a:t>Psicologica</a:t>
            </a:r>
          </a:p>
          <a:p>
            <a:pPr marL="341310" indent="-341310" algn="just" defTabSz="914400">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400" b="0">
                <a:latin typeface="Arial"/>
                <a:ea typeface="Arial"/>
                <a:cs typeface="Arial"/>
                <a:sym typeface="Arial"/>
              </a:defRPr>
            </a:pPr>
            <a:r>
              <a:t>Didattica</a:t>
            </a:r>
          </a:p>
          <a:p>
            <a:pPr marL="341310" indent="-341310" algn="just" defTabSz="914400">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400" b="0">
                <a:latin typeface="Arial"/>
                <a:ea typeface="Arial"/>
                <a:cs typeface="Arial"/>
                <a:sym typeface="Arial"/>
              </a:defRPr>
            </a:pPr>
            <a:r>
              <a:t>Disciplinare  </a:t>
            </a:r>
            <a:endParaRPr sz="2800"/>
          </a:p>
          <a:p>
            <a:pPr algn="just" defTabSz="914400">
              <a:spcBef>
                <a:spcPts val="700"/>
              </a:spcBef>
              <a:tabLst>
                <a:tab pos="901700" algn="l"/>
                <a:tab pos="1816100" algn="l"/>
                <a:tab pos="2730500" algn="l"/>
                <a:tab pos="3644900" algn="l"/>
                <a:tab pos="4559300" algn="l"/>
                <a:tab pos="5473700" algn="l"/>
                <a:tab pos="6388100" algn="l"/>
                <a:tab pos="7302500" algn="l"/>
                <a:tab pos="8216900" algn="l"/>
                <a:tab pos="9131300" algn="l"/>
                <a:tab pos="10045700" algn="l"/>
              </a:tabLst>
              <a:defRPr sz="2400" b="0">
                <a:latin typeface="Arial"/>
                <a:ea typeface="Arial"/>
                <a:cs typeface="Arial"/>
                <a:sym typeface="Arial"/>
              </a:defRPr>
            </a:pPr>
            <a:r>
              <a:t>induce un autoaggiustamento della propria didattica nella prospettiva della formazione continua.</a:t>
            </a:r>
          </a:p>
          <a:p>
            <a:pPr algn="just" defTabSz="914400">
              <a:spcBef>
                <a:spcPts val="700"/>
              </a:spcBef>
              <a:tabLst>
                <a:tab pos="901700" algn="l"/>
                <a:tab pos="1816100" algn="l"/>
                <a:tab pos="2730500" algn="l"/>
                <a:tab pos="3644900" algn="l"/>
                <a:tab pos="4559300" algn="l"/>
                <a:tab pos="5473700" algn="l"/>
                <a:tab pos="6388100" algn="l"/>
                <a:tab pos="7302500" algn="l"/>
                <a:tab pos="8216900" algn="l"/>
                <a:tab pos="9131300" algn="l"/>
                <a:tab pos="10045700" algn="l"/>
              </a:tabLst>
              <a:defRPr sz="2400" b="0">
                <a:latin typeface="Arial"/>
                <a:ea typeface="Arial"/>
                <a:cs typeface="Arial"/>
                <a:sym typeface="Arial"/>
              </a:defRPr>
            </a:pPr>
            <a:r>
              <a:t>La valutazione formativa usa prove oggettive per cogliere le eventuali lacune, segnalarle all’allievo perché se ne faccia carico, e nel contempo induce il docente ad avviare una attenta disamina delle proprie strategie didattiche, affinchè siano più adeguate a fronteggiare le difficoltà</a:t>
            </a: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Numero diapositiva"/>
          <p:cNvSpPr txBox="1">
            <a:spLocks noGrp="1"/>
          </p:cNvSpPr>
          <p:nvPr>
            <p:ph type="sldNum" sz="quarter" idx="4294967295"/>
          </p:nvPr>
        </p:nvSpPr>
        <p:spPr>
          <a:xfrm>
            <a:off x="8382730" y="6245223"/>
            <a:ext cx="304064" cy="29098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u="none"/>
            </a:lvl1pPr>
          </a:lstStyle>
          <a:p>
            <a:fld id="{86CB4B4D-7CA3-9044-876B-883B54F8677D}" type="slidenum">
              <a:t>27</a:t>
            </a:fld>
            <a:endParaRPr/>
          </a:p>
        </p:txBody>
      </p:sp>
      <p:sp>
        <p:nvSpPr>
          <p:cNvPr id="121" name="VALUTAZIONE SOMMATIVA E VALUTAZIONE FORMATIVA"/>
          <p:cNvSpPr txBox="1"/>
          <p:nvPr/>
        </p:nvSpPr>
        <p:spPr>
          <a:xfrm>
            <a:off x="502918" y="633746"/>
            <a:ext cx="8138163" cy="4247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defTabSz="914400">
              <a:tabLst>
                <a:tab pos="914400" algn="l"/>
                <a:tab pos="1828800" algn="l"/>
                <a:tab pos="2743200" algn="l"/>
                <a:tab pos="3657600" algn="l"/>
                <a:tab pos="4572000" algn="l"/>
                <a:tab pos="5486400" algn="l"/>
                <a:tab pos="6400800" algn="l"/>
                <a:tab pos="7315200" algn="l"/>
                <a:tab pos="8229600" algn="l"/>
                <a:tab pos="9144000" algn="l"/>
                <a:tab pos="10058400" algn="l"/>
              </a:tabLst>
              <a:defRPr sz="2300">
                <a:latin typeface="Arial"/>
                <a:ea typeface="Arial"/>
                <a:cs typeface="Arial"/>
                <a:sym typeface="Arial"/>
              </a:defRPr>
            </a:lvl1pPr>
          </a:lstStyle>
          <a:p>
            <a:r>
              <a:t>VALUTAZIONE SOMMATIVA E VALUTAZIONE FORMATIVA</a:t>
            </a:r>
          </a:p>
        </p:txBody>
      </p:sp>
      <p:sp>
        <p:nvSpPr>
          <p:cNvPr id="122" name="La valutazione sommativa si concentra sul prodotto ed ascrive la responsabilità del mancato apprendimento solo all’alunno (svogliato, demotivato, poco dotato, proveniente da ambiente deprivato, ecc.).RISULTATO FINALE=BOCCIATURA…"/>
          <p:cNvSpPr txBox="1"/>
          <p:nvPr/>
        </p:nvSpPr>
        <p:spPr>
          <a:xfrm>
            <a:off x="502918" y="1600196"/>
            <a:ext cx="8138163" cy="42919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marL="341309" indent="-341309" algn="just" defTabSz="914400">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300">
                <a:latin typeface="Arial"/>
                <a:ea typeface="Arial"/>
                <a:cs typeface="Arial"/>
                <a:sym typeface="Arial"/>
              </a:defRPr>
            </a:pPr>
            <a:r>
              <a:t>La valutazione sommativa </a:t>
            </a:r>
            <a:r>
              <a:rPr b="0"/>
              <a:t>si concentra sul </a:t>
            </a:r>
            <a:r>
              <a:rPr b="0" u="sng"/>
              <a:t>prodotto </a:t>
            </a:r>
            <a:r>
              <a:rPr b="0"/>
              <a:t>ed ascrive la responsabilità del mancato apprendimento all’alunno (svogliato, demotivato, poco dotato, deprivato).</a:t>
            </a:r>
          </a:p>
          <a:p>
            <a:pPr algn="just" defTabSz="914400">
              <a:lnSpc>
                <a:spcPct val="90000"/>
              </a:lnSpc>
              <a:spcBef>
                <a:spcPts val="600"/>
              </a:spcBef>
              <a:tabLst>
                <a:tab pos="901700" algn="l"/>
                <a:tab pos="1816100" algn="l"/>
                <a:tab pos="2730500" algn="l"/>
                <a:tab pos="3644900" algn="l"/>
                <a:tab pos="4559300" algn="l"/>
                <a:tab pos="5473700" algn="l"/>
                <a:tab pos="6388100" algn="l"/>
                <a:tab pos="7302500" algn="l"/>
                <a:tab pos="8216900" algn="l"/>
                <a:tab pos="9131300" algn="l"/>
                <a:tab pos="10045700" algn="l"/>
              </a:tabLst>
              <a:defRPr sz="2300" b="0">
                <a:latin typeface="Arial"/>
                <a:ea typeface="Arial"/>
                <a:cs typeface="Arial"/>
                <a:sym typeface="Arial"/>
              </a:defRPr>
            </a:pPr>
            <a:endParaRPr b="0"/>
          </a:p>
          <a:p>
            <a:pPr marL="341309" indent="-341309" algn="just" defTabSz="914400">
              <a:lnSpc>
                <a:spcPct val="90000"/>
              </a:lnSpc>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300">
                <a:latin typeface="Arial"/>
                <a:ea typeface="Arial"/>
                <a:cs typeface="Arial"/>
                <a:sym typeface="Arial"/>
              </a:defRPr>
            </a:pPr>
            <a:r>
              <a:t>La valutazione formativa </a:t>
            </a:r>
            <a:r>
              <a:rPr b="0"/>
              <a:t>invece, per quanto attiene il binomio insegnamento-apprendimento, prevede che il docente si concentri sul </a:t>
            </a:r>
            <a:r>
              <a:rPr b="0" u="sng"/>
              <a:t>processo</a:t>
            </a:r>
            <a:r>
              <a:rPr b="0"/>
              <a:t> e in caso di insuccesso formativo si renda responsabile del proprio insegnamento e cerchi di aggiustare la propria didattica con una strategia alternativa, non appena riscontrata una lacuna nell’apprendimento degli alunni, attraverso frequenti rilevazioni anche informali (osservazioni sistematiche e continuative).</a:t>
            </a: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L’AUTOVALUTAZIONE DEL DOCENTE"/>
          <p:cNvSpPr txBox="1">
            <a:spLocks noGrp="1"/>
          </p:cNvSpPr>
          <p:nvPr>
            <p:ph type="ctrTitle" idx="4294967295"/>
          </p:nvPr>
        </p:nvSpPr>
        <p:spPr>
          <a:xfrm>
            <a:off x="468311" y="0"/>
            <a:ext cx="8228015" cy="1141413"/>
          </a:xfrm>
          <a:prstGeom prst="rect">
            <a:avLst/>
          </a:prstGeom>
        </p:spPr>
        <p:txBody>
          <a:bodyPr>
            <a:normAutofit/>
          </a:bodyPr>
          <a:lstStyle>
            <a:lvl1pPr>
              <a:defRPr sz="2800" b="1"/>
            </a:lvl1pPr>
          </a:lstStyle>
          <a:p>
            <a:r>
              <a:t>VALUTAZIONE FORMATIVA E AUTOVALUTAZIONE DEL DOCENTE</a:t>
            </a:r>
          </a:p>
        </p:txBody>
      </p:sp>
      <p:sp>
        <p:nvSpPr>
          <p:cNvPr id="125" name="Attraverso la valutazione formativa i docenti arrivano ad autovalutare la loro competenza professionale perché se si rendono conto che non padroneggiano una didattica alternativa si attivano per cercarla, prima chiedendo aiuto alle colleghe (comunità pro"/>
          <p:cNvSpPr txBox="1">
            <a:spLocks noGrp="1"/>
          </p:cNvSpPr>
          <p:nvPr>
            <p:ph type="subTitle" idx="4294967295"/>
          </p:nvPr>
        </p:nvSpPr>
        <p:spPr>
          <a:xfrm>
            <a:off x="468311" y="1268409"/>
            <a:ext cx="8228015" cy="4524382"/>
          </a:xfrm>
          <a:prstGeom prst="rect">
            <a:avLst/>
          </a:prstGeom>
        </p:spPr>
        <p:txBody>
          <a:bodyPr>
            <a:normAutofit/>
          </a:bodyPr>
          <a:lstStyle/>
          <a:p>
            <a:pPr marL="322600" indent="-322600" algn="just" defTabSz="422663">
              <a:spcBef>
                <a:spcPts val="600"/>
              </a:spcBef>
              <a:defRPr sz="2900"/>
            </a:pPr>
            <a:r>
              <a:t>Attraverso la valutazione formativa i docenti arrivano ad </a:t>
            </a:r>
            <a:r>
              <a:rPr b="1"/>
              <a:t>autovalutare la loro competenza professionale </a:t>
            </a:r>
            <a:r>
              <a:t>perché se si rendono conto che non padroneggiano una </a:t>
            </a:r>
            <a:r>
              <a:rPr u="sng"/>
              <a:t>didattica alternativa </a:t>
            </a:r>
            <a:r>
              <a:t>si attivano per cercarla, prima chiedendo aiuto ai colleghi (</a:t>
            </a:r>
            <a:r>
              <a:rPr b="1"/>
              <a:t>comunità professionale di docenti) </a:t>
            </a:r>
            <a:r>
              <a:t>e poi sollecitando  formazione.</a:t>
            </a: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COSA E’ SUCCESSO?"/>
          <p:cNvSpPr txBox="1">
            <a:spLocks noGrp="1"/>
          </p:cNvSpPr>
          <p:nvPr>
            <p:ph type="ctrTitle" idx="4294967295"/>
          </p:nvPr>
        </p:nvSpPr>
        <p:spPr>
          <a:xfrm>
            <a:off x="395287" y="-2"/>
            <a:ext cx="8229601" cy="1143004"/>
          </a:xfrm>
          <a:prstGeom prst="rect">
            <a:avLst/>
          </a:prstGeom>
        </p:spPr>
        <p:txBody>
          <a:bodyPr>
            <a:normAutofit/>
          </a:bodyPr>
          <a:lstStyle>
            <a:lvl1pPr>
              <a:defRPr sz="3300" b="1"/>
            </a:lvl1pPr>
          </a:lstStyle>
          <a:p>
            <a:r>
              <a:t>COSA E’ SUCCESSO?</a:t>
            </a:r>
          </a:p>
        </p:txBody>
      </p:sp>
      <p:sp>
        <p:nvSpPr>
          <p:cNvPr id="128" name="Gli insegnanti non adeguatamente seguiti dal punto di vista psicopedagogico, in genere, hanno cercato una equivalenza fittizia tra i vecchi voti e i giudizi ed hanno lasciato immutata la valutazione sommativa.…"/>
          <p:cNvSpPr txBox="1">
            <a:spLocks noGrp="1"/>
          </p:cNvSpPr>
          <p:nvPr>
            <p:ph type="subTitle" idx="4294967295"/>
          </p:nvPr>
        </p:nvSpPr>
        <p:spPr>
          <a:xfrm>
            <a:off x="539750" y="1484312"/>
            <a:ext cx="8229600" cy="4525963"/>
          </a:xfrm>
          <a:prstGeom prst="rect">
            <a:avLst/>
          </a:prstGeom>
        </p:spPr>
        <p:txBody>
          <a:bodyPr>
            <a:normAutofit/>
          </a:bodyPr>
          <a:lstStyle/>
          <a:p>
            <a:pPr marL="339470" indent="-339470" algn="just" defTabSz="444768">
              <a:spcBef>
                <a:spcPts val="700"/>
              </a:spcBef>
              <a:defRPr sz="2500"/>
            </a:pPr>
            <a:r>
              <a:t>Gli insegnanti non adeguatamente seguiti dal punto di vista psicopedagogico e didattico, in genere, hanno cercato una equivalenza fittizia tra i voti e i giudizi ed hanno lasciato immutata la valutazione sommativa.</a:t>
            </a:r>
          </a:p>
          <a:p>
            <a:pPr marL="339470" indent="-339470" algn="just" defTabSz="444768">
              <a:spcBef>
                <a:spcPts val="700"/>
              </a:spcBef>
              <a:defRPr sz="2500" b="1"/>
            </a:pPr>
            <a:r>
              <a:t>La portata rivoluzionaria della valutazione formativa è sfumata, soprattutto nella scuola superiore.</a:t>
            </a:r>
          </a:p>
          <a:p>
            <a:pPr marL="339470" indent="-339470" algn="just" defTabSz="444768">
              <a:spcBef>
                <a:spcPts val="700"/>
              </a:spcBef>
              <a:defRPr sz="2500" b="1"/>
            </a:pPr>
            <a:r>
              <a:t>Nella scuola primaria </a:t>
            </a:r>
            <a:r>
              <a:rPr b="0"/>
              <a:t>il corpo docente, più abituato ad insistere per l’acquisizione dell’</a:t>
            </a:r>
            <a:r>
              <a:t>alfabetizzazione</a:t>
            </a:r>
            <a:r>
              <a:rPr b="0"/>
              <a:t> </a:t>
            </a:r>
            <a:r>
              <a:t>strumentale</a:t>
            </a:r>
            <a:r>
              <a:rPr b="0"/>
              <a:t>, ha cercato di individualizzare gli interventi ma non sempre è approdato alla autentica valutazione formativa.</a:t>
            </a:r>
          </a:p>
        </p:txBody>
      </p:sp>
      <p:sp>
        <p:nvSpPr>
          <p:cNvPr id="129" name="Numero diapositiva"/>
          <p:cNvSpPr txBox="1">
            <a:spLocks noGrp="1"/>
          </p:cNvSpPr>
          <p:nvPr>
            <p:ph type="sldNum" sz="quarter" idx="4294967295"/>
          </p:nvPr>
        </p:nvSpPr>
        <p:spPr>
          <a:xfrm>
            <a:off x="8382730" y="6356348"/>
            <a:ext cx="304064" cy="29098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fld id="{86CB4B4D-7CA3-9044-876B-883B54F8677D}" type="slidenum">
              <a:t>29</a:t>
            </a:fld>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ANTONIO DAMASIO"/>
          <p:cNvSpPr txBox="1">
            <a:spLocks noGrp="1"/>
          </p:cNvSpPr>
          <p:nvPr>
            <p:ph type="ctrTitle" idx="4294967295"/>
          </p:nvPr>
        </p:nvSpPr>
        <p:spPr>
          <a:xfrm>
            <a:off x="457200" y="274637"/>
            <a:ext cx="8229600" cy="1143001"/>
          </a:xfrm>
          <a:prstGeom prst="rect">
            <a:avLst/>
          </a:prstGeom>
        </p:spPr>
        <p:txBody>
          <a:bodyPr lIns="45718" tIns="45718" rIns="45718" bIns="45718">
            <a:normAutofit/>
          </a:bodyPr>
          <a:lstStyle>
            <a:lvl1pPr defTabSz="914400">
              <a:defRPr sz="3600" b="1">
                <a:latin typeface="Calibri"/>
                <a:ea typeface="Calibri"/>
                <a:cs typeface="Calibri"/>
                <a:sym typeface="Calibri"/>
              </a:defRPr>
            </a:lvl1pPr>
          </a:lstStyle>
          <a:p>
            <a:r>
              <a:t>ANTONIO DAMASIO</a:t>
            </a:r>
          </a:p>
        </p:txBody>
      </p:sp>
      <p:sp>
        <p:nvSpPr>
          <p:cNvPr id="27" name="Antonio Damasio spiega in “L’ Errore di Cartesio” che…"/>
          <p:cNvSpPr txBox="1">
            <a:spLocks noGrp="1"/>
          </p:cNvSpPr>
          <p:nvPr>
            <p:ph type="subTitle" idx="4294967295"/>
          </p:nvPr>
        </p:nvSpPr>
        <p:spPr>
          <a:xfrm>
            <a:off x="395287" y="1989135"/>
            <a:ext cx="8229601" cy="4525965"/>
          </a:xfrm>
          <a:prstGeom prst="rect">
            <a:avLst/>
          </a:prstGeom>
        </p:spPr>
        <p:txBody>
          <a:bodyPr lIns="45718" tIns="45718" rIns="45718" bIns="45718">
            <a:normAutofit/>
          </a:bodyPr>
          <a:lstStyle/>
          <a:p>
            <a:pPr defTabSz="914400">
              <a:spcBef>
                <a:spcPts val="600"/>
              </a:spcBef>
              <a:buSzPct val="100000"/>
              <a:buChar char="•"/>
              <a:defRPr sz="2800">
                <a:latin typeface="Calibri"/>
                <a:ea typeface="Calibri"/>
                <a:cs typeface="Calibri"/>
                <a:sym typeface="Calibri"/>
              </a:defRPr>
            </a:pPr>
            <a:r>
              <a:t>Antonio Damasio spiega in “L’ Errore di Cartesio” che</a:t>
            </a:r>
          </a:p>
          <a:p>
            <a:pPr defTabSz="914400">
              <a:spcBef>
                <a:spcPts val="600"/>
              </a:spcBef>
              <a:defRPr sz="2800">
                <a:latin typeface="Calibri"/>
                <a:ea typeface="Calibri"/>
                <a:cs typeface="Calibri"/>
                <a:sym typeface="Calibri"/>
              </a:defRPr>
            </a:pPr>
            <a:r>
              <a:t>    i sentimenti non sono un lusso ma una componente cruciale della nostra cognizione, consentendo da una parte di </a:t>
            </a:r>
            <a:r>
              <a:rPr b="1"/>
              <a:t>comprendere</a:t>
            </a:r>
            <a:r>
              <a:t> e </a:t>
            </a:r>
            <a:r>
              <a:rPr b="1"/>
              <a:t>comunicare </a:t>
            </a:r>
            <a:r>
              <a:t>i propri stati interni agli altri, e dall’altra di </a:t>
            </a:r>
            <a:r>
              <a:rPr b="1"/>
              <a:t>agire </a:t>
            </a:r>
            <a:r>
              <a:t>come guida interiore e svolgere un ruolo determinante nella nostra capacità di prendere </a:t>
            </a:r>
            <a:r>
              <a:rPr b="1"/>
              <a:t>DECISIONI</a:t>
            </a:r>
            <a:r>
              <a:rPr b="1">
                <a:latin typeface="Arial"/>
                <a:ea typeface="Arial"/>
                <a:cs typeface="Arial"/>
                <a:sym typeface="Arial"/>
              </a:rPr>
              <a:t>.</a:t>
            </a:r>
            <a:r>
              <a:rPr>
                <a:latin typeface="Arial"/>
                <a:ea typeface="Arial"/>
                <a:cs typeface="Arial"/>
                <a:sym typeface="Arial"/>
              </a:rPr>
              <a:t> </a:t>
            </a:r>
          </a:p>
        </p:txBody>
      </p:sp>
      <p:sp>
        <p:nvSpPr>
          <p:cNvPr id="28" name="Numero diapositiva"/>
          <p:cNvSpPr txBox="1">
            <a:spLocks noGrp="1"/>
          </p:cNvSpPr>
          <p:nvPr>
            <p:ph type="sldNum" sz="quarter" idx="4294967295"/>
          </p:nvPr>
        </p:nvSpPr>
        <p:spPr>
          <a:xfrm>
            <a:off x="8483778" y="6245225"/>
            <a:ext cx="203021" cy="28882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lstStyle>
            <a:lvl1pPr>
              <a:defRPr u="none"/>
            </a:lvl1pPr>
          </a:lstStyle>
          <a:p>
            <a:fld id="{86CB4B4D-7CA3-9044-876B-883B54F8677D}" type="slidenum">
              <a:t>3</a:t>
            </a:fld>
            <a:endParaRPr/>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Numero diapositiva"/>
          <p:cNvSpPr txBox="1">
            <a:spLocks noGrp="1"/>
          </p:cNvSpPr>
          <p:nvPr>
            <p:ph type="sldNum" sz="quarter" idx="4294967295"/>
          </p:nvPr>
        </p:nvSpPr>
        <p:spPr>
          <a:xfrm>
            <a:off x="8382730" y="6245223"/>
            <a:ext cx="304064" cy="29098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u="none"/>
            </a:lvl1pPr>
          </a:lstStyle>
          <a:p>
            <a:fld id="{86CB4B4D-7CA3-9044-876B-883B54F8677D}" type="slidenum">
              <a:t>30</a:t>
            </a:fld>
            <a:endParaRPr/>
          </a:p>
        </p:txBody>
      </p:sp>
      <p:sp>
        <p:nvSpPr>
          <p:cNvPr id="132" name="Dalle indicazioni del primo ciclo…(2012)"/>
          <p:cNvSpPr txBox="1"/>
          <p:nvPr/>
        </p:nvSpPr>
        <p:spPr>
          <a:xfrm>
            <a:off x="514032" y="303621"/>
            <a:ext cx="8138160" cy="53575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defTabSz="914400">
              <a:tabLst>
                <a:tab pos="914400" algn="l"/>
                <a:tab pos="1828800" algn="l"/>
                <a:tab pos="2743200" algn="l"/>
                <a:tab pos="3657600" algn="l"/>
                <a:tab pos="4572000" algn="l"/>
                <a:tab pos="5486400" algn="l"/>
                <a:tab pos="6400800" algn="l"/>
                <a:tab pos="7315200" algn="l"/>
                <a:tab pos="8229600" algn="l"/>
                <a:tab pos="9144000" algn="l"/>
                <a:tab pos="10058400" algn="l"/>
              </a:tabLst>
              <a:defRPr sz="3100">
                <a:latin typeface="Arial"/>
                <a:ea typeface="Arial"/>
                <a:cs typeface="Arial"/>
                <a:sym typeface="Arial"/>
              </a:defRPr>
            </a:lvl1pPr>
          </a:lstStyle>
          <a:p>
            <a:r>
              <a:t>Le Indicazioni del primo ciclo…</a:t>
            </a:r>
          </a:p>
        </p:txBody>
      </p:sp>
      <p:sp>
        <p:nvSpPr>
          <p:cNvPr id="133" name="La valutazione riconosce ,accompagna, descrive e documenta i processi di crescita,  evita di classificare e giudicare le prestazioni dei bambini, perché è orientata ad esplorare e incoraggiare lo sviluppo di tutte le loro potenzialità…"/>
          <p:cNvSpPr txBox="1"/>
          <p:nvPr/>
        </p:nvSpPr>
        <p:spPr>
          <a:xfrm>
            <a:off x="441007" y="1196971"/>
            <a:ext cx="8138160" cy="513565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marL="341310" indent="-341310" algn="just" defTabSz="914400">
              <a:spcBef>
                <a:spcPts val="700"/>
              </a:spcBef>
              <a:tabLst>
                <a:tab pos="901700" algn="l"/>
                <a:tab pos="1816100" algn="l"/>
                <a:tab pos="2730500" algn="l"/>
                <a:tab pos="3644900" algn="l"/>
                <a:tab pos="4559300" algn="l"/>
                <a:tab pos="5473700" algn="l"/>
                <a:tab pos="6388100" algn="l"/>
                <a:tab pos="7302500" algn="l"/>
                <a:tab pos="8216900" algn="l"/>
                <a:tab pos="9131300" algn="l"/>
                <a:tab pos="10045700" algn="l"/>
              </a:tabLst>
              <a:defRPr sz="2400" b="0">
                <a:latin typeface="Arial"/>
                <a:ea typeface="Arial"/>
                <a:cs typeface="Arial"/>
                <a:sym typeface="Arial"/>
              </a:defRPr>
            </a:pPr>
            <a:r>
              <a:t>    </a:t>
            </a:r>
            <a:r>
              <a:rPr sz="2500"/>
              <a:t>La valutazione riconosce ,accompagna, descrive e documenta i processi di crescita,  evita di classificare e giudicare le prestazioni dei bambini, perché è orientata ad esplorare e incoraggiare lo sviluppo di tutte le loro potenzialità</a:t>
            </a:r>
          </a:p>
          <a:p>
            <a:pPr marL="341310" indent="-341310" algn="just" defTabSz="914400">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500" b="0">
                <a:latin typeface="Arial"/>
                <a:ea typeface="Arial"/>
                <a:cs typeface="Arial"/>
                <a:sym typeface="Arial"/>
              </a:defRPr>
            </a:pPr>
            <a:r>
              <a:t>La valutazione precede, accompagna e segue i percorsi curricolari. </a:t>
            </a:r>
          </a:p>
          <a:p>
            <a:pPr marL="341310" indent="-341310" algn="just" defTabSz="914400">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500" b="0">
                <a:latin typeface="Arial"/>
                <a:ea typeface="Arial"/>
                <a:cs typeface="Arial"/>
                <a:sym typeface="Arial"/>
              </a:defRPr>
            </a:pPr>
            <a:r>
              <a:t>Attiva le azioni da intraprendere, regola quelle avviate, promuove il bilancio critico su quelle condotte a termine.</a:t>
            </a:r>
          </a:p>
          <a:p>
            <a:pPr marL="341310" indent="-341310" algn="just" defTabSz="914400">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500" b="0">
                <a:latin typeface="Arial"/>
                <a:ea typeface="Arial"/>
                <a:cs typeface="Arial"/>
                <a:sym typeface="Arial"/>
              </a:defRPr>
            </a:pPr>
            <a:r>
              <a:t>Assume una preminente funzione formativa, di accompagnamento dei processi di apprendimento e di stimolo al miglioramento continuo.</a:t>
            </a:r>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RAGIONI PER NON BOCCIARE"/>
          <p:cNvSpPr txBox="1">
            <a:spLocks noGrp="1"/>
          </p:cNvSpPr>
          <p:nvPr>
            <p:ph type="ctrTitle" idx="4294967295"/>
          </p:nvPr>
        </p:nvSpPr>
        <p:spPr>
          <a:xfrm>
            <a:off x="395286" y="-100013"/>
            <a:ext cx="8228015" cy="1141413"/>
          </a:xfrm>
          <a:prstGeom prst="rect">
            <a:avLst/>
          </a:prstGeom>
        </p:spPr>
        <p:txBody>
          <a:bodyPr>
            <a:normAutofit/>
          </a:bodyPr>
          <a:lstStyle>
            <a:lvl1pPr>
              <a:defRPr sz="3200" b="1"/>
            </a:lvl1pPr>
          </a:lstStyle>
          <a:p>
            <a:r>
              <a:t>RAGIONI PER NON BOCCIARE?</a:t>
            </a:r>
          </a:p>
        </p:txBody>
      </p:sp>
      <p:sp>
        <p:nvSpPr>
          <p:cNvPr id="136" name="Rigidità del sistema:purtroppo il nostro sistema scolastico, con classi per età e quasi mai classi aperte, con un insegnamento che si rivolge a tutti nello stesso modo, alla bocciatura propone il modello della classe precedente che si ripete. Nei primi m"/>
          <p:cNvSpPr txBox="1">
            <a:spLocks noGrp="1"/>
          </p:cNvSpPr>
          <p:nvPr>
            <p:ph type="subTitle" idx="4294967295"/>
          </p:nvPr>
        </p:nvSpPr>
        <p:spPr>
          <a:xfrm>
            <a:off x="250824" y="908049"/>
            <a:ext cx="8228015" cy="5557891"/>
          </a:xfrm>
          <a:prstGeom prst="rect">
            <a:avLst/>
          </a:prstGeom>
        </p:spPr>
        <p:txBody>
          <a:bodyPr>
            <a:normAutofit/>
          </a:bodyPr>
          <a:lstStyle/>
          <a:p>
            <a:pPr marL="399681" indent="-399681" algn="just" defTabSz="392744">
              <a:spcBef>
                <a:spcPts val="600"/>
              </a:spcBef>
              <a:buClr>
                <a:srgbClr val="000000"/>
              </a:buClr>
              <a:buSzPct val="100000"/>
              <a:buAutoNum type="arabicParenR"/>
              <a:defRPr sz="2100" b="1"/>
            </a:pPr>
            <a:r>
              <a:t>Rigidità del sistema:</a:t>
            </a:r>
            <a:r>
              <a:rPr b="0"/>
              <a:t>purtroppo il nostro sistema scolastico, con classi per età e quasi mai classi aperte, con un insegnamento che si rivolge a tutti nello stesso modo, alla bocciatura propone il modello della classe precedente che si ripete. Nei primi mesi della ripetenza i soggetti bocciati, se hanno mantenuto un po’ di autostima,</a:t>
            </a:r>
            <a:r>
              <a:t> </a:t>
            </a:r>
            <a:r>
              <a:rPr b="0"/>
              <a:t>possono dare l’illusione di stare al passo. Successivamente se non vengono organizzate attività di </a:t>
            </a:r>
            <a:r>
              <a:t>insegnamento individualizzato </a:t>
            </a:r>
            <a:r>
              <a:rPr b="0"/>
              <a:t>ricadono nell’insuccesso.</a:t>
            </a:r>
          </a:p>
          <a:p>
            <a:pPr marL="399681" indent="-399681" algn="just" defTabSz="392744">
              <a:spcBef>
                <a:spcPts val="600"/>
              </a:spcBef>
              <a:buClr>
                <a:srgbClr val="000000"/>
              </a:buClr>
              <a:buSzPct val="100000"/>
              <a:buAutoNum type="arabicParenR"/>
              <a:defRPr sz="2100"/>
            </a:pPr>
            <a:r>
              <a:t>I soggetti bocciati perdono i compagni e gli amici che fra l’altro continuano a vedere durante la ricreazione ma che non fanno parte più della “</a:t>
            </a:r>
            <a:r>
              <a:rPr b="1"/>
              <a:t>comunità della loro classe” - frustrazione affettiva</a:t>
            </a:r>
          </a:p>
          <a:p>
            <a:pPr marL="399681" indent="-399681" algn="just" defTabSz="392744">
              <a:spcBef>
                <a:spcPts val="600"/>
              </a:spcBef>
              <a:buClr>
                <a:srgbClr val="000000"/>
              </a:buClr>
              <a:buSzPct val="100000"/>
              <a:buAutoNum type="arabicParenR"/>
              <a:defRPr sz="2100" b="1"/>
            </a:pPr>
            <a:r>
              <a:t>Perdono la fiducia di base e quasi sempre “l’autoefficacia” la cui emorragia provoca una caduta verticale della “motivazione” - dispersione</a:t>
            </a:r>
          </a:p>
          <a:p>
            <a:pPr marL="399681" indent="-399681" algn="just" defTabSz="392744">
              <a:spcBef>
                <a:spcPts val="600"/>
              </a:spcBef>
              <a:buClr>
                <a:srgbClr val="000000"/>
              </a:buClr>
              <a:buSzPct val="100000"/>
              <a:buAutoNum type="arabicParenR"/>
              <a:defRPr sz="2100"/>
            </a:pPr>
            <a:r>
              <a:t>I soggetti bocciati spesso vengono “</a:t>
            </a:r>
            <a:r>
              <a:rPr b="1"/>
              <a:t>dimessi mentalmente” dai docenti</a:t>
            </a:r>
          </a:p>
        </p:txBody>
      </p:sp>
      <p:sp>
        <p:nvSpPr>
          <p:cNvPr id="137" name="Numero diapositiva"/>
          <p:cNvSpPr txBox="1">
            <a:spLocks noGrp="1"/>
          </p:cNvSpPr>
          <p:nvPr>
            <p:ph type="sldNum" sz="quarter" idx="4294967295"/>
          </p:nvPr>
        </p:nvSpPr>
        <p:spPr>
          <a:xfrm>
            <a:off x="8381141" y="6245223"/>
            <a:ext cx="304064" cy="29098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lvl1pPr>
          </a:lstStyle>
          <a:p>
            <a:fld id="{86CB4B4D-7CA3-9044-876B-883B54F8677D}" type="slidenum">
              <a:t>31</a:t>
            </a:fld>
            <a:endParaRPr/>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Numero diapositiva"/>
          <p:cNvSpPr txBox="1">
            <a:spLocks noGrp="1"/>
          </p:cNvSpPr>
          <p:nvPr>
            <p:ph type="sldNum" sz="quarter" idx="4294967295"/>
          </p:nvPr>
        </p:nvSpPr>
        <p:spPr>
          <a:xfrm>
            <a:off x="8382730" y="6245223"/>
            <a:ext cx="304064" cy="29098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u="none"/>
            </a:lvl1pPr>
          </a:lstStyle>
          <a:p>
            <a:fld id="{86CB4B4D-7CA3-9044-876B-883B54F8677D}" type="slidenum">
              <a:t>32</a:t>
            </a:fld>
            <a:endParaRPr/>
          </a:p>
        </p:txBody>
      </p:sp>
      <p:sp>
        <p:nvSpPr>
          <p:cNvPr id="140" name="VALUTAZIONE AUTENTICA"/>
          <p:cNvSpPr txBox="1"/>
          <p:nvPr/>
        </p:nvSpPr>
        <p:spPr>
          <a:xfrm>
            <a:off x="502918" y="565973"/>
            <a:ext cx="8138163" cy="5603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defTabSz="914400">
              <a:tabLst>
                <a:tab pos="914400" algn="l"/>
                <a:tab pos="1828800" algn="l"/>
                <a:tab pos="2743200" algn="l"/>
                <a:tab pos="3657600" algn="l"/>
                <a:tab pos="4572000" algn="l"/>
                <a:tab pos="5486400" algn="l"/>
                <a:tab pos="6400800" algn="l"/>
                <a:tab pos="7315200" algn="l"/>
                <a:tab pos="8229600" algn="l"/>
                <a:tab pos="9144000" algn="l"/>
                <a:tab pos="10058400" algn="l"/>
              </a:tabLst>
              <a:defRPr sz="3300">
                <a:latin typeface="Arial"/>
                <a:ea typeface="Arial"/>
                <a:cs typeface="Arial"/>
                <a:sym typeface="Arial"/>
              </a:defRPr>
            </a:lvl1pPr>
          </a:lstStyle>
          <a:p>
            <a:r>
              <a:t>VALUTAZIONE AUTENTICA</a:t>
            </a:r>
          </a:p>
        </p:txBody>
      </p:sp>
      <p:sp>
        <p:nvSpPr>
          <p:cNvPr id="141" name="Questa nuova valutazione considera i metodi tradizionali di valutazione: inefficaci e non adatti a misurare veramente le prestazioni e le competenze valide non solo per la scuola ma anche per la vita.…"/>
          <p:cNvSpPr txBox="1"/>
          <p:nvPr/>
        </p:nvSpPr>
        <p:spPr>
          <a:xfrm>
            <a:off x="502918" y="1600200"/>
            <a:ext cx="8138163" cy="428225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marL="341310" indent="-341310" algn="just" defTabSz="914400">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3100" b="0">
                <a:latin typeface="Arial"/>
                <a:ea typeface="Arial"/>
                <a:cs typeface="Arial"/>
                <a:sym typeface="Arial"/>
              </a:defRPr>
            </a:pPr>
            <a:r>
              <a:t>Questa nuova valutazione considera i metodi tradizionali di valutazione inefficaci e non adatti a misurare veramente le prestazioni e le competenze valide non solo per la scuola ma anche per la vita.</a:t>
            </a:r>
          </a:p>
          <a:p>
            <a:pPr marL="341310" indent="-341310" algn="just" defTabSz="914400">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3100" b="0">
                <a:latin typeface="Arial"/>
                <a:ea typeface="Arial"/>
                <a:cs typeface="Arial"/>
                <a:sym typeface="Arial"/>
              </a:defRPr>
            </a:pPr>
            <a:r>
              <a:t>Gli insegnanti attraverso prove alternative - </a:t>
            </a:r>
            <a:r>
              <a:rPr b="1"/>
              <a:t>Compiti di realtà/Prove autentiche</a:t>
            </a:r>
            <a:r>
              <a:t>  dovrebbero avere informazioni autentiche sull’apprendimento e sul suo progresso.</a:t>
            </a: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Numero diapositiva"/>
          <p:cNvSpPr txBox="1">
            <a:spLocks noGrp="1"/>
          </p:cNvSpPr>
          <p:nvPr>
            <p:ph type="sldNum" sz="quarter" idx="4294967295"/>
          </p:nvPr>
        </p:nvSpPr>
        <p:spPr>
          <a:xfrm>
            <a:off x="8382730" y="6245223"/>
            <a:ext cx="304064" cy="29098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u="none"/>
            </a:lvl1pPr>
          </a:lstStyle>
          <a:p>
            <a:fld id="{86CB4B4D-7CA3-9044-876B-883B54F8677D}" type="slidenum">
              <a:t>33</a:t>
            </a:fld>
            <a:endParaRPr/>
          </a:p>
        </p:txBody>
      </p:sp>
      <p:sp>
        <p:nvSpPr>
          <p:cNvPr id="144" name="VALUTAZIONE AUTENTICA"/>
          <p:cNvSpPr txBox="1"/>
          <p:nvPr/>
        </p:nvSpPr>
        <p:spPr>
          <a:xfrm>
            <a:off x="502918" y="559832"/>
            <a:ext cx="8138163" cy="5726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defTabSz="914400">
              <a:tabLst>
                <a:tab pos="914400" algn="l"/>
                <a:tab pos="1828800" algn="l"/>
                <a:tab pos="2743200" algn="l"/>
                <a:tab pos="3657600" algn="l"/>
                <a:tab pos="4572000" algn="l"/>
                <a:tab pos="5486400" algn="l"/>
                <a:tab pos="6400800" algn="l"/>
                <a:tab pos="7315200" algn="l"/>
                <a:tab pos="8229600" algn="l"/>
                <a:tab pos="9144000" algn="l"/>
                <a:tab pos="10058400" algn="l"/>
              </a:tabLst>
              <a:defRPr sz="3400">
                <a:latin typeface="Arial"/>
                <a:ea typeface="Arial"/>
                <a:cs typeface="Arial"/>
                <a:sym typeface="Arial"/>
              </a:defRPr>
            </a:lvl1pPr>
          </a:lstStyle>
          <a:p>
            <a:r>
              <a:t>VALUTAZIONE AUTENTICA</a:t>
            </a:r>
          </a:p>
        </p:txBody>
      </p:sp>
      <p:sp>
        <p:nvSpPr>
          <p:cNvPr id="145" name="Legata al contesto, coerente con i percorsi attivati…"/>
          <p:cNvSpPr txBox="1"/>
          <p:nvPr/>
        </p:nvSpPr>
        <p:spPr>
          <a:xfrm>
            <a:off x="502918" y="1600196"/>
            <a:ext cx="8138163" cy="321712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marL="341310" indent="-341310" algn="just" defTabSz="914400">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700" b="0">
                <a:latin typeface="Arial"/>
                <a:ea typeface="Arial"/>
                <a:cs typeface="Arial"/>
                <a:sym typeface="Arial"/>
              </a:defRPr>
            </a:pPr>
            <a:r>
              <a:t>Legata al contesto, coerente con i percorsi attivati</a:t>
            </a:r>
          </a:p>
          <a:p>
            <a:pPr marL="341310" indent="-341310" algn="just" defTabSz="914400">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700" b="0">
                <a:latin typeface="Arial"/>
                <a:ea typeface="Arial"/>
                <a:cs typeface="Arial"/>
                <a:sym typeface="Arial"/>
              </a:defRPr>
            </a:pPr>
            <a:r>
              <a:t>Si attua in una situazione reale di apprendimento</a:t>
            </a:r>
          </a:p>
          <a:p>
            <a:pPr marL="341310" indent="-341310" algn="just" defTabSz="914400">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700" b="0">
                <a:latin typeface="Arial"/>
                <a:ea typeface="Arial"/>
                <a:cs typeface="Arial"/>
                <a:sym typeface="Arial"/>
              </a:defRPr>
            </a:pPr>
            <a:r>
              <a:t>Fa ricorso ad una pluralità di strumenti</a:t>
            </a:r>
          </a:p>
          <a:p>
            <a:pPr marL="341310" indent="-341310" algn="just" defTabSz="914400">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700" b="0">
                <a:latin typeface="Arial"/>
                <a:ea typeface="Arial"/>
                <a:cs typeface="Arial"/>
                <a:sym typeface="Arial"/>
              </a:defRPr>
            </a:pPr>
            <a:r>
              <a:t>Riflette gli standard della classe</a:t>
            </a:r>
          </a:p>
          <a:p>
            <a:pPr marL="341310" indent="-341310" algn="just" defTabSz="914400">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700" b="0">
                <a:latin typeface="Arial"/>
                <a:ea typeface="Arial"/>
                <a:cs typeface="Arial"/>
                <a:sym typeface="Arial"/>
              </a:defRPr>
            </a:pPr>
            <a:r>
              <a:t>PER MIGLIORARE L’INSEGNAMENTO E L’APPRENDIMENTO</a:t>
            </a:r>
          </a:p>
          <a:p>
            <a:pPr marL="341310" indent="-341310" algn="just" defTabSz="914400">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700" b="0">
                <a:latin typeface="Arial"/>
                <a:ea typeface="Arial"/>
                <a:cs typeface="Arial"/>
                <a:sym typeface="Arial"/>
              </a:defRPr>
            </a:pPr>
            <a:r>
              <a:t>VALUTAZIONE COME PROCESSO CONTINUO</a:t>
            </a:r>
          </a:p>
        </p:txBody>
      </p:sp>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COMPITO AUTENTICO"/>
          <p:cNvSpPr txBox="1"/>
          <p:nvPr/>
        </p:nvSpPr>
        <p:spPr>
          <a:xfrm>
            <a:off x="514032" y="334540"/>
            <a:ext cx="8138160" cy="47391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defTabSz="914400">
              <a:tabLst>
                <a:tab pos="914400" algn="l"/>
                <a:tab pos="1828800" algn="l"/>
                <a:tab pos="2743200" algn="l"/>
                <a:tab pos="3657600" algn="l"/>
                <a:tab pos="4572000" algn="l"/>
                <a:tab pos="5486400" algn="l"/>
                <a:tab pos="6400800" algn="l"/>
                <a:tab pos="7315200" algn="l"/>
                <a:tab pos="8229600" algn="l"/>
                <a:tab pos="9144000" algn="l"/>
                <a:tab pos="10058400" algn="l"/>
              </a:tabLst>
              <a:defRPr sz="2700">
                <a:latin typeface="Arial"/>
                <a:ea typeface="Arial"/>
                <a:cs typeface="Arial"/>
                <a:sym typeface="Arial"/>
              </a:defRPr>
            </a:lvl1pPr>
          </a:lstStyle>
          <a:p>
            <a:r>
              <a:t>COMPITO DI REALTA’ /PROVA AUTENTICA</a:t>
            </a:r>
          </a:p>
        </p:txBody>
      </p:sp>
      <p:sp>
        <p:nvSpPr>
          <p:cNvPr id="148" name="Lo sviluppo di compiti autentici è centrato su una solida comprensione del sapere.…"/>
          <p:cNvSpPr txBox="1"/>
          <p:nvPr/>
        </p:nvSpPr>
        <p:spPr>
          <a:xfrm>
            <a:off x="441007" y="1268410"/>
            <a:ext cx="8138160" cy="437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lgn="just" defTabSz="914400">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2400" b="0">
                <a:latin typeface="Arial"/>
                <a:ea typeface="Arial"/>
                <a:cs typeface="Arial"/>
                <a:sym typeface="Arial"/>
              </a:defRPr>
            </a:pPr>
            <a:r>
              <a:t>Lo sviluppo di compiti di realtà è centrato su una solida comprensione del sapere.</a:t>
            </a:r>
          </a:p>
          <a:p>
            <a:pPr algn="just" defTabSz="914400">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2400" b="0">
                <a:latin typeface="Arial"/>
                <a:ea typeface="Arial"/>
                <a:cs typeface="Arial"/>
                <a:sym typeface="Arial"/>
              </a:defRPr>
            </a:pPr>
            <a:r>
              <a:t>Le azioni chiave richieste all’alunno sono: ricercare, applicare, rielaborare.</a:t>
            </a:r>
          </a:p>
          <a:p>
            <a:pPr algn="just" defTabSz="914400">
              <a:spcBef>
                <a:spcPts val="500"/>
              </a:spcBef>
              <a:tabLst>
                <a:tab pos="901700" algn="l"/>
                <a:tab pos="1816100" algn="l"/>
                <a:tab pos="2730500" algn="l"/>
                <a:tab pos="3644900" algn="l"/>
                <a:tab pos="4559300" algn="l"/>
                <a:tab pos="5473700" algn="l"/>
                <a:tab pos="6388100" algn="l"/>
                <a:tab pos="7302500" algn="l"/>
                <a:tab pos="8216900" algn="l"/>
                <a:tab pos="9131300" algn="l"/>
                <a:tab pos="10045700" algn="l"/>
              </a:tabLst>
              <a:defRPr sz="2400" b="0">
                <a:latin typeface="Arial"/>
                <a:ea typeface="Arial"/>
                <a:cs typeface="Arial"/>
                <a:sym typeface="Arial"/>
              </a:defRPr>
            </a:pPr>
            <a:r>
              <a:t>Pertanto:</a:t>
            </a:r>
          </a:p>
          <a:p>
            <a:pPr marL="341310" indent="-341310" algn="just" defTabSz="914400">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400" b="0">
                <a:latin typeface="Arial"/>
                <a:ea typeface="Arial"/>
                <a:cs typeface="Arial"/>
                <a:sym typeface="Arial"/>
              </a:defRPr>
            </a:pPr>
            <a:r>
              <a:t>un compito di realtà è complesso, non riducibile a singole parti;</a:t>
            </a:r>
          </a:p>
          <a:p>
            <a:pPr marL="341310" indent="-341310" algn="just" defTabSz="914400">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400" b="0">
                <a:latin typeface="Arial"/>
                <a:ea typeface="Arial"/>
                <a:cs typeface="Arial"/>
                <a:sym typeface="Arial"/>
              </a:defRPr>
            </a:pPr>
            <a:r>
              <a:t>comporta una certa incertezza (non si conosce tutto ciò che è richiesto dalla prova)</a:t>
            </a:r>
          </a:p>
          <a:p>
            <a:pPr marL="341310" indent="-341310" algn="just" defTabSz="914400">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400" b="0">
                <a:latin typeface="Arial"/>
                <a:ea typeface="Arial"/>
                <a:cs typeface="Arial"/>
                <a:sym typeface="Arial"/>
              </a:defRPr>
            </a:pPr>
            <a:r>
              <a:t>è faticoso sul piano personale;</a:t>
            </a:r>
          </a:p>
          <a:p>
            <a:pPr marL="341310" indent="-341310" algn="just" defTabSz="914400">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400" b="0">
                <a:latin typeface="Arial"/>
                <a:ea typeface="Arial"/>
                <a:cs typeface="Arial"/>
                <a:sym typeface="Arial"/>
              </a:defRPr>
            </a:pPr>
            <a:r>
              <a:t>richiede interpretazione, intelligenza e capacità critiche.</a:t>
            </a:r>
          </a:p>
        </p:txBody>
      </p:sp>
      <p:sp>
        <p:nvSpPr>
          <p:cNvPr id="149" name="Numero diapositiva"/>
          <p:cNvSpPr txBox="1">
            <a:spLocks noGrp="1"/>
          </p:cNvSpPr>
          <p:nvPr>
            <p:ph type="sldNum" sz="quarter" idx="4294967295"/>
          </p:nvPr>
        </p:nvSpPr>
        <p:spPr>
          <a:xfrm>
            <a:off x="8382730" y="6245223"/>
            <a:ext cx="304064" cy="29098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u="none"/>
            </a:lvl1pPr>
          </a:lstStyle>
          <a:p>
            <a:fld id="{86CB4B4D-7CA3-9044-876B-883B54F8677D}" type="slidenum">
              <a:t>34</a:t>
            </a:fld>
            <a:endParaRPr/>
          </a:p>
        </p:txBody>
      </p:sp>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Numero diapositiva"/>
          <p:cNvSpPr txBox="1">
            <a:spLocks noGrp="1"/>
          </p:cNvSpPr>
          <p:nvPr>
            <p:ph type="sldNum" sz="quarter" idx="4294967295"/>
          </p:nvPr>
        </p:nvSpPr>
        <p:spPr>
          <a:xfrm>
            <a:off x="8382730" y="6245223"/>
            <a:ext cx="304064" cy="29098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u="none"/>
            </a:lvl1pPr>
          </a:lstStyle>
          <a:p>
            <a:fld id="{86CB4B4D-7CA3-9044-876B-883B54F8677D}" type="slidenum">
              <a:t>35</a:t>
            </a:fld>
            <a:endParaRPr/>
          </a:p>
        </p:txBody>
      </p:sp>
      <p:sp>
        <p:nvSpPr>
          <p:cNvPr id="152" name="VERIFICA SULLE COMPETENZE"/>
          <p:cNvSpPr txBox="1"/>
          <p:nvPr/>
        </p:nvSpPr>
        <p:spPr>
          <a:xfrm>
            <a:off x="502918" y="412327"/>
            <a:ext cx="8138163" cy="86761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defTabSz="914400">
              <a:tabLst>
                <a:tab pos="914400" algn="l"/>
                <a:tab pos="1828800" algn="l"/>
                <a:tab pos="2743200" algn="l"/>
                <a:tab pos="3657600" algn="l"/>
                <a:tab pos="4572000" algn="l"/>
                <a:tab pos="5486400" algn="l"/>
                <a:tab pos="6400800" algn="l"/>
                <a:tab pos="7315200" algn="l"/>
                <a:tab pos="8229600" algn="l"/>
                <a:tab pos="9144000" algn="l"/>
                <a:tab pos="10058400" algn="l"/>
              </a:tabLst>
              <a:defRPr sz="2700">
                <a:latin typeface="Arial"/>
                <a:ea typeface="Arial"/>
                <a:cs typeface="Arial"/>
                <a:sym typeface="Arial"/>
              </a:defRPr>
            </a:lvl1pPr>
          </a:lstStyle>
          <a:p>
            <a:r>
              <a:t>VALUTAZIONE DELLE COMPETENZE E COMPITO DI REALTA’/PROVA AUTENTICA</a:t>
            </a:r>
          </a:p>
        </p:txBody>
      </p:sp>
      <p:sp>
        <p:nvSpPr>
          <p:cNvPr id="153" name="La competenza si può valutare solo…"/>
          <p:cNvSpPr txBox="1"/>
          <p:nvPr/>
        </p:nvSpPr>
        <p:spPr>
          <a:xfrm>
            <a:off x="502918" y="1600199"/>
            <a:ext cx="8138163" cy="27476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defTabSz="914400">
              <a:spcBef>
                <a:spcPts val="800"/>
              </a:spcBef>
              <a:tabLst>
                <a:tab pos="901700" algn="l"/>
                <a:tab pos="1816100" algn="l"/>
                <a:tab pos="2730500" algn="l"/>
                <a:tab pos="3644900" algn="l"/>
                <a:tab pos="4559300" algn="l"/>
                <a:tab pos="5473700" algn="l"/>
                <a:tab pos="6388100" algn="l"/>
                <a:tab pos="7302500" algn="l"/>
                <a:tab pos="8216900" algn="l"/>
                <a:tab pos="9131300" algn="l"/>
                <a:tab pos="10045700" algn="l"/>
              </a:tabLst>
              <a:defRPr sz="2600" b="0">
                <a:latin typeface="Arial"/>
                <a:ea typeface="Arial"/>
                <a:cs typeface="Arial"/>
                <a:sym typeface="Arial"/>
              </a:defRPr>
            </a:pPr>
            <a:r>
              <a:t>La competenza si può valutare solo ponendo lo studente in una prestazione </a:t>
            </a:r>
          </a:p>
          <a:p>
            <a:pPr marL="341310" indent="-341310" defTabSz="914400">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600" b="0">
                <a:latin typeface="Arial"/>
                <a:ea typeface="Arial"/>
                <a:cs typeface="Arial"/>
                <a:sym typeface="Arial"/>
              </a:defRPr>
            </a:pPr>
            <a:r>
              <a:t>“complessa”,</a:t>
            </a:r>
          </a:p>
          <a:p>
            <a:pPr marL="341310" indent="-341310" defTabSz="914400">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600" b="0">
                <a:latin typeface="Arial"/>
                <a:ea typeface="Arial"/>
                <a:cs typeface="Arial"/>
                <a:sym typeface="Arial"/>
              </a:defRPr>
            </a:pPr>
            <a:r>
              <a:t> in una prova “autentica”,</a:t>
            </a:r>
          </a:p>
          <a:p>
            <a:pPr marL="341310" indent="-341310" defTabSz="914400">
              <a:spcBef>
                <a:spcPts val="8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600" b="0">
                <a:latin typeface="Arial"/>
                <a:ea typeface="Arial"/>
                <a:cs typeface="Arial"/>
                <a:sym typeface="Arial"/>
              </a:defRPr>
            </a:pPr>
            <a:r>
              <a:t> dove vengono messe in gioco conoscenze, abilità, ma anche atteggiamenti e disposizioni personali.</a:t>
            </a:r>
          </a:p>
        </p:txBody>
      </p:sp>
    </p:spTree>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Numero diapositiva"/>
          <p:cNvSpPr txBox="1">
            <a:spLocks noGrp="1"/>
          </p:cNvSpPr>
          <p:nvPr>
            <p:ph type="sldNum" sz="quarter" idx="4294967295"/>
          </p:nvPr>
        </p:nvSpPr>
        <p:spPr>
          <a:xfrm>
            <a:off x="8382730" y="6245223"/>
            <a:ext cx="304064" cy="29098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u="none"/>
            </a:lvl1pPr>
          </a:lstStyle>
          <a:p>
            <a:fld id="{86CB4B4D-7CA3-9044-876B-883B54F8677D}" type="slidenum">
              <a:t>36</a:t>
            </a:fld>
            <a:endParaRPr/>
          </a:p>
        </p:txBody>
      </p:sp>
      <p:sp>
        <p:nvSpPr>
          <p:cNvPr id="156" name="VALUTAZIONE AUTENTICA"/>
          <p:cNvSpPr txBox="1"/>
          <p:nvPr/>
        </p:nvSpPr>
        <p:spPr>
          <a:xfrm>
            <a:off x="502918" y="559832"/>
            <a:ext cx="8138163" cy="5726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defTabSz="914400">
              <a:tabLst>
                <a:tab pos="914400" algn="l"/>
                <a:tab pos="1828800" algn="l"/>
                <a:tab pos="2743200" algn="l"/>
                <a:tab pos="3657600" algn="l"/>
                <a:tab pos="4572000" algn="l"/>
                <a:tab pos="5486400" algn="l"/>
                <a:tab pos="6400800" algn="l"/>
                <a:tab pos="7315200" algn="l"/>
                <a:tab pos="8229600" algn="l"/>
                <a:tab pos="9144000" algn="l"/>
                <a:tab pos="10058400" algn="l"/>
              </a:tabLst>
              <a:defRPr sz="3400">
                <a:latin typeface="Arial"/>
                <a:ea typeface="Arial"/>
                <a:cs typeface="Arial"/>
                <a:sym typeface="Arial"/>
              </a:defRPr>
            </a:lvl1pPr>
          </a:lstStyle>
          <a:p>
            <a:r>
              <a:t>VALUTAZIONE AUTENTICA</a:t>
            </a:r>
          </a:p>
        </p:txBody>
      </p:sp>
      <p:sp>
        <p:nvSpPr>
          <p:cNvPr id="157" name="Legata al contesto, coerente con i percorsi attivati…"/>
          <p:cNvSpPr txBox="1"/>
          <p:nvPr/>
        </p:nvSpPr>
        <p:spPr>
          <a:xfrm>
            <a:off x="457206" y="1265380"/>
            <a:ext cx="8183875" cy="471007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lgn="just" defTabSz="457200">
              <a:lnSpc>
                <a:spcPct val="150000"/>
              </a:lnSpc>
              <a:defRPr sz="1800" b="0">
                <a:latin typeface="Arial"/>
                <a:ea typeface="Arial"/>
                <a:cs typeface="Arial"/>
                <a:sym typeface="Arial"/>
              </a:defRPr>
            </a:pPr>
            <a:r>
              <a:t>Consiste nell’ancorare il giudizio non a frammenti isolati del processo di apprendimento, ricostruiti come in un puzzle, ma ad azioni integre, reali ed adeguate che sollecitano l’allievo all’ingaggio in situazioni complesse, nelle quali mostra di saper mobilitare quanto è in suo possesso, e ciò che scopre via via nel reale, al fine di perseguire risultati giudicati positivamente. Queste prestazioni reali ed adeguate prendono il nome di </a:t>
            </a:r>
            <a:r>
              <a:rPr i="1"/>
              <a:t>compito di realtà/prove autentiche</a:t>
            </a:r>
            <a:r>
              <a:t>, le cui caratteristiche sono la sfida, la criticità, il valore sociale e l’autoregolazione da parte degli allievi visti sia individualmente sia entro un gruppo cooperativo. Mentre il </a:t>
            </a:r>
            <a:r>
              <a:rPr i="1">
                <a:solidFill>
                  <a:srgbClr val="FF0000"/>
                </a:solidFill>
              </a:rPr>
              <a:t>compito di realtà </a:t>
            </a:r>
            <a:r>
              <a:t>rappresenta un’operazione finalizzata prioritariamente all’apprendimento ed alla crescita, la</a:t>
            </a:r>
            <a:r>
              <a:rPr i="1"/>
              <a:t> </a:t>
            </a:r>
            <a:r>
              <a:rPr i="1">
                <a:solidFill>
                  <a:srgbClr val="FF0000"/>
                </a:solidFill>
              </a:rPr>
              <a:t>prova autentica</a:t>
            </a:r>
            <a:r>
              <a:rPr>
                <a:solidFill>
                  <a:srgbClr val="FF0000"/>
                </a:solidFill>
              </a:rPr>
              <a:t> </a:t>
            </a:r>
            <a:r>
              <a:t>indica una tecnica valutativa peculiare della valutazione delle competenze, mantenendo ambedue il carattere interdisciplinare e l’implicazione nella realtà. </a:t>
            </a:r>
          </a:p>
        </p:txBody>
      </p:sp>
    </p:spTree>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Numero diapositiva"/>
          <p:cNvSpPr txBox="1">
            <a:spLocks noGrp="1"/>
          </p:cNvSpPr>
          <p:nvPr>
            <p:ph type="sldNum" sz="quarter" idx="4294967295"/>
          </p:nvPr>
        </p:nvSpPr>
        <p:spPr>
          <a:xfrm>
            <a:off x="8382730" y="6245223"/>
            <a:ext cx="304064" cy="29098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u="none"/>
            </a:lvl1pPr>
          </a:lstStyle>
          <a:p>
            <a:fld id="{86CB4B4D-7CA3-9044-876B-883B54F8677D}" type="slidenum">
              <a:t>37</a:t>
            </a:fld>
            <a:endParaRPr/>
          </a:p>
        </p:txBody>
      </p:sp>
      <p:sp>
        <p:nvSpPr>
          <p:cNvPr id="160" name="VALUTAZIONE AUTENTICA"/>
          <p:cNvSpPr txBox="1"/>
          <p:nvPr/>
        </p:nvSpPr>
        <p:spPr>
          <a:xfrm>
            <a:off x="502918" y="387343"/>
            <a:ext cx="8138163" cy="9175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defTabSz="914400">
              <a:tabLst>
                <a:tab pos="914400" algn="l"/>
                <a:tab pos="1828800" algn="l"/>
                <a:tab pos="2743200" algn="l"/>
                <a:tab pos="3657600" algn="l"/>
                <a:tab pos="4572000" algn="l"/>
                <a:tab pos="5486400" algn="l"/>
                <a:tab pos="6400800" algn="l"/>
                <a:tab pos="7315200" algn="l"/>
                <a:tab pos="8229600" algn="l"/>
                <a:tab pos="9144000" algn="l"/>
                <a:tab pos="10058400" algn="l"/>
              </a:tabLst>
              <a:defRPr sz="2900">
                <a:latin typeface="Arial"/>
                <a:ea typeface="Arial"/>
                <a:cs typeface="Arial"/>
                <a:sym typeface="Arial"/>
              </a:defRPr>
            </a:lvl1pPr>
          </a:lstStyle>
          <a:p>
            <a:r>
              <a:t>VALUTAZIONE AUTENTICA E PROGRAMMAZIONE</a:t>
            </a:r>
          </a:p>
        </p:txBody>
      </p:sp>
      <p:sp>
        <p:nvSpPr>
          <p:cNvPr id="161" name="Legata al contesto, coerente con i percorsi attivati…"/>
          <p:cNvSpPr txBox="1"/>
          <p:nvPr/>
        </p:nvSpPr>
        <p:spPr>
          <a:xfrm>
            <a:off x="502918" y="1600196"/>
            <a:ext cx="8138163" cy="5144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defTabSz="449580">
              <a:defRPr sz="1200" b="0">
                <a:uFill>
                  <a:solidFill>
                    <a:srgbClr val="000000"/>
                  </a:solidFill>
                </a:uFill>
              </a:defRPr>
            </a:pPr>
            <a:endParaRPr/>
          </a:p>
          <a:p>
            <a:pPr algn="just" defTabSz="449580">
              <a:defRPr sz="1700" b="0">
                <a:uFill>
                  <a:solidFill>
                    <a:srgbClr val="000000"/>
                  </a:solidFill>
                </a:uFill>
                <a:latin typeface="Arial"/>
                <a:ea typeface="Arial"/>
                <a:cs typeface="Arial"/>
                <a:sym typeface="Arial"/>
              </a:defRPr>
            </a:pPr>
            <a:r>
              <a:t>Assumendo come riferimento quando indicato dai dipartimenti e dai consigli di classe di sua competenza in particolare </a:t>
            </a:r>
          </a:p>
          <a:p>
            <a:pPr marL="457200" indent="-228600" algn="just" defTabSz="449580">
              <a:buSzPct val="100000"/>
              <a:buFont typeface="Symbol"/>
              <a:buChar char="·"/>
              <a:defRPr sz="1700" b="0">
                <a:uFill>
                  <a:solidFill>
                    <a:srgbClr val="000000"/>
                  </a:solidFill>
                </a:uFill>
                <a:latin typeface="Arial"/>
                <a:ea typeface="Arial"/>
                <a:cs typeface="Arial"/>
                <a:sym typeface="Arial"/>
              </a:defRPr>
            </a:pPr>
            <a:r>
              <a:t>il quadro delle conoscenze e degli obiettivi di competenza disciplinari (Allegati Linee Guida), </a:t>
            </a:r>
          </a:p>
          <a:p>
            <a:pPr marL="457200" indent="-228600" algn="just" defTabSz="449580">
              <a:buSzPct val="100000"/>
              <a:buFont typeface="Symbol"/>
              <a:buChar char="·"/>
              <a:defRPr sz="1700" b="0">
                <a:uFill>
                  <a:solidFill>
                    <a:srgbClr val="000000"/>
                  </a:solidFill>
                </a:uFill>
                <a:latin typeface="Arial"/>
                <a:ea typeface="Arial"/>
                <a:cs typeface="Arial"/>
                <a:sym typeface="Arial"/>
              </a:defRPr>
            </a:pPr>
            <a:r>
              <a:t>le unità di apprendimento interdisciplinari, </a:t>
            </a:r>
          </a:p>
          <a:p>
            <a:pPr marL="457200" indent="-228600" algn="just" defTabSz="449580">
              <a:buSzPct val="100000"/>
              <a:buFont typeface="Symbol"/>
              <a:buChar char="·"/>
              <a:defRPr sz="1700" b="0">
                <a:uFill>
                  <a:solidFill>
                    <a:srgbClr val="000000"/>
                  </a:solidFill>
                </a:uFill>
                <a:latin typeface="Arial"/>
                <a:ea typeface="Arial"/>
                <a:cs typeface="Arial"/>
                <a:sym typeface="Arial"/>
              </a:defRPr>
            </a:pPr>
            <a:r>
              <a:t>i percorsi per le competenze trasversali e l’orientamento - alternanza scuola-lavoro, </a:t>
            </a:r>
          </a:p>
          <a:p>
            <a:pPr marL="457200" indent="-228600" algn="just" defTabSz="449580">
              <a:buSzPct val="100000"/>
              <a:buFont typeface="Symbol"/>
              <a:buChar char="·"/>
              <a:defRPr sz="1700" b="0">
                <a:uFill>
                  <a:solidFill>
                    <a:srgbClr val="000000"/>
                  </a:solidFill>
                </a:uFill>
                <a:latin typeface="Arial"/>
                <a:ea typeface="Arial"/>
                <a:cs typeface="Arial"/>
                <a:sym typeface="Arial"/>
              </a:defRPr>
            </a:pPr>
            <a:r>
              <a:t>le attività di educazione alla cittadinanza, </a:t>
            </a:r>
          </a:p>
          <a:p>
            <a:pPr marL="457200" indent="-228600" algn="just" defTabSz="449580">
              <a:buSzPct val="100000"/>
              <a:buFont typeface="Symbol"/>
              <a:buChar char="·"/>
              <a:defRPr sz="1700" b="0">
                <a:uFill>
                  <a:solidFill>
                    <a:srgbClr val="000000"/>
                  </a:solidFill>
                </a:uFill>
                <a:latin typeface="Arial"/>
                <a:ea typeface="Arial"/>
                <a:cs typeface="Arial"/>
                <a:sym typeface="Arial"/>
              </a:defRPr>
            </a:pPr>
            <a:r>
              <a:t>le visite guidate ed i viaggi di istruzione, </a:t>
            </a:r>
          </a:p>
          <a:p>
            <a:pPr algn="just" defTabSz="449580">
              <a:defRPr sz="1700" b="0">
                <a:uFill>
                  <a:solidFill>
                    <a:srgbClr val="000000"/>
                  </a:solidFill>
                </a:uFill>
                <a:latin typeface="Arial"/>
                <a:ea typeface="Arial"/>
                <a:cs typeface="Arial"/>
                <a:sym typeface="Arial"/>
              </a:defRPr>
            </a:pPr>
            <a:r>
              <a:t>in coerenza con i moduli disciplinari, già descritti, indicare lo sviluppo temporale delle attività più significative alle quali aderisce specificando le competenze più significative che in esse vengono sviluppate.</a:t>
            </a:r>
            <a:endParaRPr>
              <a:latin typeface="Calibri"/>
              <a:ea typeface="Calibri"/>
              <a:cs typeface="Calibri"/>
              <a:sym typeface="Calibri"/>
            </a:endParaRPr>
          </a:p>
          <a:p>
            <a:pPr defTabSz="449580">
              <a:lnSpc>
                <a:spcPct val="107916"/>
              </a:lnSpc>
              <a:spcBef>
                <a:spcPts val="800"/>
              </a:spcBef>
              <a:defRPr sz="1800" b="0">
                <a:uFill>
                  <a:solidFill>
                    <a:srgbClr val="000000"/>
                  </a:solidFill>
                </a:uFill>
                <a:latin typeface="Arial"/>
                <a:ea typeface="Arial"/>
                <a:cs typeface="Arial"/>
                <a:sym typeface="Arial"/>
              </a:defRPr>
            </a:pPr>
            <a:endParaRPr>
              <a:latin typeface="Calibri"/>
              <a:ea typeface="Calibri"/>
              <a:cs typeface="Calibri"/>
              <a:sym typeface="Calibri"/>
            </a:endParaRPr>
          </a:p>
          <a:p>
            <a:pPr defTabSz="449580">
              <a:lnSpc>
                <a:spcPct val="107916"/>
              </a:lnSpc>
              <a:spcBef>
                <a:spcPts val="800"/>
              </a:spcBef>
              <a:defRPr sz="1800" b="0" u="sng">
                <a:uFill>
                  <a:solidFill>
                    <a:srgbClr val="000000"/>
                  </a:solidFill>
                </a:uFill>
                <a:latin typeface="Arial"/>
                <a:ea typeface="Arial"/>
                <a:cs typeface="Arial"/>
                <a:sym typeface="Arial"/>
              </a:defRPr>
            </a:pPr>
            <a:r>
              <a:t>Nome Attività </a:t>
            </a:r>
            <a:endParaRPr>
              <a:latin typeface="+mj-lt"/>
              <a:ea typeface="+mj-ea"/>
              <a:cs typeface="+mj-cs"/>
              <a:sym typeface="Times New Roman"/>
            </a:endParaRPr>
          </a:p>
          <a:p>
            <a:pPr defTabSz="449580">
              <a:lnSpc>
                <a:spcPct val="107916"/>
              </a:lnSpc>
              <a:spcBef>
                <a:spcPts val="800"/>
              </a:spcBef>
              <a:defRPr sz="1800" b="0">
                <a:uFill>
                  <a:solidFill>
                    <a:srgbClr val="000000"/>
                  </a:solidFill>
                </a:uFill>
                <a:latin typeface="Arial"/>
                <a:ea typeface="Arial"/>
                <a:cs typeface="Arial"/>
                <a:sym typeface="Arial"/>
              </a:defRPr>
            </a:pPr>
            <a:r>
              <a:t>Competenza/e più significative che l’attività consente di sviluppare	</a:t>
            </a:r>
            <a:endParaRPr>
              <a:latin typeface="+mj-lt"/>
              <a:ea typeface="+mj-ea"/>
              <a:cs typeface="+mj-cs"/>
              <a:sym typeface="Times New Roman"/>
            </a:endParaRPr>
          </a:p>
          <a:p>
            <a:pPr defTabSz="449580">
              <a:lnSpc>
                <a:spcPct val="107916"/>
              </a:lnSpc>
              <a:spcBef>
                <a:spcPts val="800"/>
              </a:spcBef>
              <a:defRPr sz="1800" b="0">
                <a:uFill>
                  <a:solidFill>
                    <a:srgbClr val="000000"/>
                  </a:solidFill>
                </a:uFill>
                <a:latin typeface="Arial"/>
                <a:ea typeface="Arial"/>
                <a:cs typeface="Arial"/>
                <a:sym typeface="Arial"/>
              </a:defRPr>
            </a:pPr>
            <a:r>
              <a:t>Breve descrizione con riferimenti alle abilità e conoscenze indicate in sede di dipartimento e consiglio di classe</a:t>
            </a:r>
          </a:p>
        </p:txBody>
      </p:sp>
    </p:spTree>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Numero diapositiva"/>
          <p:cNvSpPr txBox="1">
            <a:spLocks noGrp="1"/>
          </p:cNvSpPr>
          <p:nvPr>
            <p:ph type="sldNum" sz="quarter" idx="4294967295"/>
          </p:nvPr>
        </p:nvSpPr>
        <p:spPr>
          <a:xfrm>
            <a:off x="8382730" y="6245223"/>
            <a:ext cx="304064" cy="29098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u="none"/>
            </a:lvl1pPr>
          </a:lstStyle>
          <a:p>
            <a:fld id="{86CB4B4D-7CA3-9044-876B-883B54F8677D}" type="slidenum">
              <a:t>38</a:t>
            </a:fld>
            <a:endParaRPr/>
          </a:p>
        </p:txBody>
      </p:sp>
      <p:sp>
        <p:nvSpPr>
          <p:cNvPr id="164" name="VALUTAZIONE AUTENTICA"/>
          <p:cNvSpPr txBox="1"/>
          <p:nvPr/>
        </p:nvSpPr>
        <p:spPr>
          <a:xfrm>
            <a:off x="502918" y="572114"/>
            <a:ext cx="8138163" cy="54804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defTabSz="914400">
              <a:tabLst>
                <a:tab pos="914400" algn="l"/>
                <a:tab pos="1828800" algn="l"/>
                <a:tab pos="2743200" algn="l"/>
                <a:tab pos="3657600" algn="l"/>
                <a:tab pos="4572000" algn="l"/>
                <a:tab pos="5486400" algn="l"/>
                <a:tab pos="6400800" algn="l"/>
                <a:tab pos="7315200" algn="l"/>
                <a:tab pos="8229600" algn="l"/>
                <a:tab pos="9144000" algn="l"/>
                <a:tab pos="10058400" algn="l"/>
              </a:tabLst>
              <a:defRPr>
                <a:latin typeface="Arial"/>
                <a:ea typeface="Arial"/>
                <a:cs typeface="Arial"/>
                <a:sym typeface="Arial"/>
              </a:defRPr>
            </a:lvl1pPr>
          </a:lstStyle>
          <a:p>
            <a:r>
              <a:t> PROGRAMMAZIONE UDA</a:t>
            </a:r>
          </a:p>
        </p:txBody>
      </p:sp>
      <p:sp>
        <p:nvSpPr>
          <p:cNvPr id="165" name="Legata al contesto, coerente con i percorsi attivati…"/>
          <p:cNvSpPr txBox="1"/>
          <p:nvPr/>
        </p:nvSpPr>
        <p:spPr>
          <a:xfrm>
            <a:off x="502918" y="1600197"/>
            <a:ext cx="8138163" cy="52030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marL="138429" indent="-138429" algn="ctr" defTabSz="449580">
              <a:defRPr sz="2500">
                <a:uFill>
                  <a:solidFill>
                    <a:srgbClr val="000000"/>
                  </a:solidFill>
                </a:uFill>
              </a:defRPr>
            </a:pPr>
            <a:r>
              <a:t>FORMAT dell’UDA</a:t>
            </a:r>
          </a:p>
          <a:p>
            <a:pPr marL="138429" indent="-138429" defTabSz="449580">
              <a:defRPr sz="1200" b="0">
                <a:uFill>
                  <a:solidFill>
                    <a:srgbClr val="000000"/>
                  </a:solidFill>
                </a:uFill>
              </a:defRPr>
            </a:pPr>
            <a:endParaRPr/>
          </a:p>
          <a:p>
            <a:pPr marL="138429" indent="-138429" defTabSz="449580">
              <a:defRPr sz="2200">
                <a:solidFill>
                  <a:srgbClr val="211D1E"/>
                </a:solidFill>
                <a:uFill>
                  <a:solidFill>
                    <a:srgbClr val="211D1E"/>
                  </a:solidFill>
                </a:uFill>
              </a:defRPr>
            </a:pPr>
            <a:r>
              <a:t>1. </a:t>
            </a:r>
            <a:r>
              <a:rPr sz="2600"/>
              <a:t>Classi coinvolte</a:t>
            </a:r>
            <a:endParaRPr sz="1200" b="0">
              <a:uFill>
                <a:solidFill>
                  <a:srgbClr val="000000"/>
                </a:solidFill>
              </a:uFill>
            </a:endParaRPr>
          </a:p>
          <a:p>
            <a:pPr marL="138429" indent="-138429" defTabSz="449580">
              <a:defRPr sz="2600">
                <a:solidFill>
                  <a:srgbClr val="211D1E"/>
                </a:solidFill>
                <a:uFill>
                  <a:solidFill>
                    <a:srgbClr val="211D1E"/>
                  </a:solidFill>
                </a:uFill>
              </a:defRPr>
            </a:pPr>
            <a:r>
              <a:t>2. Scopo e natura del compito – prodotto/i da realizzare</a:t>
            </a:r>
            <a:endParaRPr b="0">
              <a:uFill>
                <a:solidFill>
                  <a:srgbClr val="000000"/>
                </a:solidFill>
              </a:uFill>
            </a:endParaRPr>
          </a:p>
          <a:p>
            <a:pPr marL="138429" indent="-138429" defTabSz="449580">
              <a:defRPr sz="2600">
                <a:solidFill>
                  <a:srgbClr val="211D1E"/>
                </a:solidFill>
                <a:uFill>
                  <a:solidFill>
                    <a:srgbClr val="211D1E"/>
                  </a:solidFill>
                </a:uFill>
              </a:defRPr>
            </a:pPr>
            <a:r>
              <a:t>4. Ingaggio </a:t>
            </a:r>
            <a:endParaRPr b="0">
              <a:uFill>
                <a:solidFill>
                  <a:srgbClr val="000000"/>
                </a:solidFill>
              </a:uFill>
            </a:endParaRPr>
          </a:p>
          <a:p>
            <a:pPr marL="138429" indent="-138429" defTabSz="449580">
              <a:defRPr sz="2600">
                <a:solidFill>
                  <a:srgbClr val="211D1E"/>
                </a:solidFill>
                <a:uFill>
                  <a:solidFill>
                    <a:srgbClr val="211D1E"/>
                  </a:solidFill>
                </a:uFill>
              </a:defRPr>
            </a:pPr>
            <a:r>
              <a:t>5. Ore complessive</a:t>
            </a:r>
            <a:endParaRPr b="0">
              <a:uFill>
                <a:solidFill>
                  <a:srgbClr val="000000"/>
                </a:solidFill>
              </a:uFill>
            </a:endParaRPr>
          </a:p>
          <a:p>
            <a:pPr marL="138429" indent="-138429" defTabSz="449580">
              <a:defRPr sz="2600">
                <a:solidFill>
                  <a:srgbClr val="211D1E"/>
                </a:solidFill>
                <a:uFill>
                  <a:solidFill>
                    <a:srgbClr val="211D1E"/>
                  </a:solidFill>
                </a:uFill>
              </a:defRPr>
            </a:pPr>
            <a:endParaRPr b="0">
              <a:uFill>
                <a:solidFill>
                  <a:srgbClr val="000000"/>
                </a:solidFill>
              </a:uFill>
            </a:endParaRPr>
          </a:p>
          <a:p>
            <a:pPr marL="138429" indent="-138429" defTabSz="449580">
              <a:defRPr sz="2600">
                <a:solidFill>
                  <a:srgbClr val="211D1E"/>
                </a:solidFill>
                <a:uFill>
                  <a:solidFill>
                    <a:srgbClr val="211D1E"/>
                  </a:solidFill>
                </a:uFill>
              </a:defRPr>
            </a:pPr>
            <a:r>
              <a:t>6. Insegnamenti coinvolti </a:t>
            </a:r>
            <a:endParaRPr b="0">
              <a:uFill>
                <a:solidFill>
                  <a:srgbClr val="000000"/>
                </a:solidFill>
              </a:uFill>
            </a:endParaRPr>
          </a:p>
          <a:p>
            <a:pPr marL="138429" indent="-138429" defTabSz="449580">
              <a:defRPr sz="2600">
                <a:solidFill>
                  <a:srgbClr val="211D1E"/>
                </a:solidFill>
                <a:uFill>
                  <a:solidFill>
                    <a:srgbClr val="211D1E"/>
                  </a:solidFill>
                </a:uFill>
              </a:defRPr>
            </a:pPr>
            <a:r>
              <a:t>7. Abilità</a:t>
            </a:r>
          </a:p>
          <a:p>
            <a:pPr marL="138429" indent="-138429" defTabSz="449580">
              <a:defRPr sz="2600" b="0">
                <a:uFill>
                  <a:solidFill>
                    <a:srgbClr val="000000"/>
                  </a:solidFill>
                </a:uFill>
              </a:defRPr>
            </a:pPr>
            <a:r>
              <a:t>(vedi allegati Linee Guida)</a:t>
            </a:r>
            <a:endParaRPr>
              <a:solidFill>
                <a:srgbClr val="211D1E"/>
              </a:solidFill>
              <a:uFill>
                <a:solidFill>
                  <a:srgbClr val="211D1E"/>
                </a:solidFill>
              </a:uFill>
            </a:endParaRPr>
          </a:p>
          <a:p>
            <a:pPr marL="138429" indent="-138429" defTabSz="449580">
              <a:defRPr sz="2600">
                <a:solidFill>
                  <a:srgbClr val="211D1E"/>
                </a:solidFill>
                <a:uFill>
                  <a:solidFill>
                    <a:srgbClr val="211D1E"/>
                  </a:solidFill>
                </a:uFill>
              </a:defRPr>
            </a:pPr>
            <a:r>
              <a:t>8. Conoscenze</a:t>
            </a:r>
          </a:p>
          <a:p>
            <a:pPr marL="138429" indent="-138429" defTabSz="449580">
              <a:defRPr sz="2600" b="0">
                <a:uFill>
                  <a:solidFill>
                    <a:srgbClr val="000000"/>
                  </a:solidFill>
                </a:uFill>
              </a:defRPr>
            </a:pPr>
            <a:r>
              <a:t>(vedi Allegati Linee Guida)</a:t>
            </a:r>
          </a:p>
          <a:p>
            <a:pPr marL="228600" indent="-228600" defTabSz="449580">
              <a:defRPr sz="2600">
                <a:solidFill>
                  <a:srgbClr val="211D1E"/>
                </a:solidFill>
                <a:uFill>
                  <a:solidFill>
                    <a:srgbClr val="211D1E"/>
                  </a:solidFill>
                </a:uFill>
              </a:defRPr>
            </a:pPr>
            <a:r>
              <a:t>9. Attività degli studenti – fasi e modalità</a:t>
            </a:r>
            <a:endParaRPr b="0">
              <a:uFill>
                <a:solidFill>
                  <a:srgbClr val="000000"/>
                </a:solidFill>
              </a:uFill>
            </a:endParaRPr>
          </a:p>
          <a:p>
            <a:pPr marL="138429" indent="-138429" defTabSz="449580">
              <a:defRPr sz="1200">
                <a:solidFill>
                  <a:srgbClr val="211D1E"/>
                </a:solidFill>
                <a:uFill>
                  <a:solidFill>
                    <a:srgbClr val="211D1E"/>
                  </a:solidFill>
                </a:uFill>
              </a:defRPr>
            </a:pPr>
            <a:endParaRPr b="0">
              <a:uFill>
                <a:solidFill>
                  <a:srgbClr val="000000"/>
                </a:solidFill>
              </a:uFill>
            </a:endParaRPr>
          </a:p>
        </p:txBody>
      </p:sp>
    </p:spTree>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7" name="Tabella 5"/>
          <p:cNvGraphicFramePr/>
          <p:nvPr/>
        </p:nvGraphicFramePr>
        <p:xfrm>
          <a:off x="763478" y="2213017"/>
          <a:ext cx="7675803" cy="3877130"/>
        </p:xfrm>
        <a:graphic>
          <a:graphicData uri="http://schemas.openxmlformats.org/drawingml/2006/table">
            <a:tbl>
              <a:tblPr>
                <a:tableStyleId>{4C3C2611-4C71-4FC5-86AE-919BDF0F9419}</a:tableStyleId>
              </a:tblPr>
              <a:tblGrid>
                <a:gridCol w="1280826">
                  <a:extLst>
                    <a:ext uri="{9D8B030D-6E8A-4147-A177-3AD203B41FA5}">
                      <a16:colId xmlns:a16="http://schemas.microsoft.com/office/drawing/2014/main" val="20000"/>
                    </a:ext>
                  </a:extLst>
                </a:gridCol>
                <a:gridCol w="2256047">
                  <a:extLst>
                    <a:ext uri="{9D8B030D-6E8A-4147-A177-3AD203B41FA5}">
                      <a16:colId xmlns:a16="http://schemas.microsoft.com/office/drawing/2014/main" val="20001"/>
                    </a:ext>
                  </a:extLst>
                </a:gridCol>
                <a:gridCol w="1149522">
                  <a:extLst>
                    <a:ext uri="{9D8B030D-6E8A-4147-A177-3AD203B41FA5}">
                      <a16:colId xmlns:a16="http://schemas.microsoft.com/office/drawing/2014/main" val="20002"/>
                    </a:ext>
                  </a:extLst>
                </a:gridCol>
                <a:gridCol w="1495111">
                  <a:extLst>
                    <a:ext uri="{9D8B030D-6E8A-4147-A177-3AD203B41FA5}">
                      <a16:colId xmlns:a16="http://schemas.microsoft.com/office/drawing/2014/main" val="20003"/>
                    </a:ext>
                  </a:extLst>
                </a:gridCol>
                <a:gridCol w="1494297">
                  <a:extLst>
                    <a:ext uri="{9D8B030D-6E8A-4147-A177-3AD203B41FA5}">
                      <a16:colId xmlns:a16="http://schemas.microsoft.com/office/drawing/2014/main" val="20004"/>
                    </a:ext>
                  </a:extLst>
                </a:gridCol>
              </a:tblGrid>
              <a:tr h="520146">
                <a:tc gridSpan="5">
                  <a:txBody>
                    <a:bodyPr/>
                    <a:lstStyle/>
                    <a:p>
                      <a:pPr algn="ctr">
                        <a:lnSpc>
                          <a:spcPts val="1100"/>
                        </a:lnSpc>
                        <a:spcBef>
                          <a:spcPts val="800"/>
                        </a:spcBef>
                        <a:defRPr sz="1800" u="none"/>
                      </a:pPr>
                      <a:r>
                        <a:rPr sz="1400" b="1" u="sng">
                          <a:sym typeface="Helvetica"/>
                        </a:rPr>
                        <a:t>Percentuali dei pesi attribuiti alle diverse componenti del voto finale </a:t>
                      </a:r>
                    </a:p>
                  </a:txBody>
                  <a:tcPr marL="0" marR="0" marT="0" marB="0" horzOverflow="overflow"/>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0"/>
                  </a:ext>
                </a:extLst>
              </a:tr>
              <a:tr h="411493">
                <a:tc gridSpan="5">
                  <a:txBody>
                    <a:bodyPr/>
                    <a:lstStyle/>
                    <a:p>
                      <a:pPr algn="l">
                        <a:lnSpc>
                          <a:spcPct val="107000"/>
                        </a:lnSpc>
                        <a:defRPr sz="1800" u="none"/>
                      </a:pPr>
                      <a:r>
                        <a:rPr sz="1200" u="sng">
                          <a:sym typeface="Helvetica"/>
                        </a:rPr>
                        <a:t>Docente che ha partecipato all’UDA                                                                                                  a.s.</a:t>
                      </a:r>
                    </a:p>
                  </a:txBody>
                  <a:tcPr marL="0" marR="0" marT="0" marB="0" horzOverflow="overflow"/>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10001"/>
                  </a:ext>
                </a:extLst>
              </a:tr>
              <a:tr h="1711010">
                <a:tc>
                  <a:txBody>
                    <a:bodyPr/>
                    <a:lstStyle/>
                    <a:p>
                      <a:pPr algn="ctr">
                        <a:lnSpc>
                          <a:spcPct val="107000"/>
                        </a:lnSpc>
                        <a:defRPr sz="1800" u="none"/>
                      </a:pPr>
                      <a:r>
                        <a:rPr sz="1200" b="1" u="sng">
                          <a:sym typeface="Helvetica"/>
                        </a:rPr>
                        <a:t>Disciplina</a:t>
                      </a:r>
                    </a:p>
                  </a:txBody>
                  <a:tcPr marL="0" marR="0" marT="0" marB="0" horzOverflow="overflow"/>
                </a:tc>
                <a:tc>
                  <a:txBody>
                    <a:bodyPr/>
                    <a:lstStyle/>
                    <a:p>
                      <a:pPr algn="ctr">
                        <a:lnSpc>
                          <a:spcPct val="107000"/>
                        </a:lnSpc>
                        <a:defRPr sz="1800" u="none"/>
                      </a:pPr>
                      <a:r>
                        <a:rPr sz="1200" b="1" u="sng">
                          <a:sym typeface="Helvetica"/>
                        </a:rPr>
                        <a:t>Classe e titolo UDA</a:t>
                      </a:r>
                    </a:p>
                  </a:txBody>
                  <a:tcPr marL="0" marR="0" marT="0" marB="0" horzOverflow="overflow"/>
                </a:tc>
                <a:tc>
                  <a:txBody>
                    <a:bodyPr/>
                    <a:lstStyle/>
                    <a:p>
                      <a:pPr algn="l">
                        <a:lnSpc>
                          <a:spcPct val="107000"/>
                        </a:lnSpc>
                        <a:defRPr sz="1800" u="none"/>
                      </a:pPr>
                      <a:r>
                        <a:rPr sz="1200" b="1" u="sng">
                          <a:sym typeface="Helvetica"/>
                        </a:rPr>
                        <a:t>% Compiti di realtà/ UDA</a:t>
                      </a:r>
                    </a:p>
                  </a:txBody>
                  <a:tcPr marL="0" marR="0" marT="0" marB="0" horzOverflow="overflow"/>
                </a:tc>
                <a:tc>
                  <a:txBody>
                    <a:bodyPr/>
                    <a:lstStyle/>
                    <a:p>
                      <a:pPr algn="ctr">
                        <a:lnSpc>
                          <a:spcPct val="107000"/>
                        </a:lnSpc>
                        <a:defRPr sz="1800" u="none"/>
                      </a:pPr>
                      <a:r>
                        <a:rPr sz="1200" b="1" u="sng">
                          <a:sym typeface="Helvetica"/>
                        </a:rPr>
                        <a:t>% Apprendimenti disciplinari </a:t>
                      </a:r>
                    </a:p>
                  </a:txBody>
                  <a:tcPr marL="0" marR="0" marT="0" marB="0" horzOverflow="overflow"/>
                </a:tc>
                <a:tc>
                  <a:txBody>
                    <a:bodyPr/>
                    <a:lstStyle/>
                    <a:p>
                      <a:pPr algn="ctr">
                        <a:lnSpc>
                          <a:spcPct val="107000"/>
                        </a:lnSpc>
                        <a:defRPr sz="1800" u="none"/>
                      </a:pPr>
                      <a:r>
                        <a:rPr sz="1200" b="1" u="sng">
                          <a:sym typeface="Helvetica"/>
                        </a:rPr>
                        <a:t>% Eventuali altre esperienze interdisciplinari e/o PCTO</a:t>
                      </a:r>
                    </a:p>
                  </a:txBody>
                  <a:tcPr marL="0" marR="0" marT="0" marB="0" horzOverflow="overflow"/>
                </a:tc>
                <a:extLst>
                  <a:ext uri="{0D108BD9-81ED-4DB2-BD59-A6C34878D82A}">
                    <a16:rowId xmlns:a16="http://schemas.microsoft.com/office/drawing/2014/main" val="10002"/>
                  </a:ext>
                </a:extLst>
              </a:tr>
              <a:tr h="411493">
                <a:tc>
                  <a:txBody>
                    <a:bodyPr/>
                    <a:lstStyle/>
                    <a:p>
                      <a:pPr algn="l">
                        <a:lnSpc>
                          <a:spcPct val="107000"/>
                        </a:lnSpc>
                        <a:defRPr sz="1800" u="none"/>
                      </a:pPr>
                      <a:r>
                        <a:rPr sz="700" u="sng">
                          <a:sym typeface="Helvetica"/>
                        </a:rPr>
                        <a:t> </a:t>
                      </a:r>
                    </a:p>
                  </a:txBody>
                  <a:tcPr marL="0" marR="0" marT="0" marB="0" horzOverflow="overflow"/>
                </a:tc>
                <a:tc>
                  <a:txBody>
                    <a:bodyPr/>
                    <a:lstStyle/>
                    <a:p>
                      <a:pPr algn="l">
                        <a:lnSpc>
                          <a:spcPct val="107000"/>
                        </a:lnSpc>
                        <a:defRPr sz="1800" u="none"/>
                      </a:pPr>
                      <a:r>
                        <a:rPr sz="700" u="sng">
                          <a:sym typeface="Helvetica"/>
                        </a:rPr>
                        <a:t> </a:t>
                      </a:r>
                    </a:p>
                  </a:txBody>
                  <a:tcPr marL="0" marR="0" marT="0" marB="0" horzOverflow="overflow"/>
                </a:tc>
                <a:tc>
                  <a:txBody>
                    <a:bodyPr/>
                    <a:lstStyle/>
                    <a:p>
                      <a:pPr algn="l">
                        <a:lnSpc>
                          <a:spcPct val="107000"/>
                        </a:lnSpc>
                        <a:defRPr sz="1800" u="none"/>
                      </a:pPr>
                      <a:r>
                        <a:rPr sz="700" u="sng">
                          <a:sym typeface="Helvetica"/>
                        </a:rPr>
                        <a:t> </a:t>
                      </a:r>
                    </a:p>
                  </a:txBody>
                  <a:tcPr marL="0" marR="0" marT="0" marB="0" horzOverflow="overflow"/>
                </a:tc>
                <a:tc>
                  <a:txBody>
                    <a:bodyPr/>
                    <a:lstStyle/>
                    <a:p>
                      <a:pPr algn="l">
                        <a:lnSpc>
                          <a:spcPct val="107000"/>
                        </a:lnSpc>
                        <a:defRPr sz="1800" u="none"/>
                      </a:pPr>
                      <a:r>
                        <a:rPr sz="700" u="sng">
                          <a:sym typeface="Helvetica"/>
                        </a:rPr>
                        <a:t> </a:t>
                      </a:r>
                    </a:p>
                  </a:txBody>
                  <a:tcPr marL="0" marR="0" marT="0" marB="0" horzOverflow="overflow"/>
                </a:tc>
                <a:tc>
                  <a:txBody>
                    <a:bodyPr/>
                    <a:lstStyle/>
                    <a:p>
                      <a:pPr algn="l">
                        <a:lnSpc>
                          <a:spcPct val="107000"/>
                        </a:lnSpc>
                        <a:defRPr sz="1800" u="none"/>
                      </a:pPr>
                      <a:r>
                        <a:rPr sz="700" u="sng">
                          <a:sym typeface="Helvetica"/>
                        </a:rPr>
                        <a:t> </a:t>
                      </a:r>
                    </a:p>
                  </a:txBody>
                  <a:tcPr marL="0" marR="0" marT="0" marB="0" horzOverflow="overflow"/>
                </a:tc>
                <a:extLst>
                  <a:ext uri="{0D108BD9-81ED-4DB2-BD59-A6C34878D82A}">
                    <a16:rowId xmlns:a16="http://schemas.microsoft.com/office/drawing/2014/main" val="10003"/>
                  </a:ext>
                </a:extLst>
              </a:tr>
              <a:tr h="411493">
                <a:tc>
                  <a:txBody>
                    <a:bodyPr/>
                    <a:lstStyle/>
                    <a:p>
                      <a:pPr algn="l">
                        <a:lnSpc>
                          <a:spcPct val="107000"/>
                        </a:lnSpc>
                        <a:defRPr sz="1800" u="none"/>
                      </a:pPr>
                      <a:r>
                        <a:rPr sz="700" u="sng">
                          <a:sym typeface="Helvetica"/>
                        </a:rPr>
                        <a:t> </a:t>
                      </a:r>
                    </a:p>
                  </a:txBody>
                  <a:tcPr marL="0" marR="0" marT="0" marB="0" horzOverflow="overflow"/>
                </a:tc>
                <a:tc>
                  <a:txBody>
                    <a:bodyPr/>
                    <a:lstStyle/>
                    <a:p>
                      <a:pPr algn="l">
                        <a:lnSpc>
                          <a:spcPct val="107000"/>
                        </a:lnSpc>
                        <a:defRPr sz="1800" u="none"/>
                      </a:pPr>
                      <a:r>
                        <a:rPr sz="700" u="sng">
                          <a:sym typeface="Helvetica"/>
                        </a:rPr>
                        <a:t> </a:t>
                      </a:r>
                    </a:p>
                  </a:txBody>
                  <a:tcPr marL="0" marR="0" marT="0" marB="0" horzOverflow="overflow"/>
                </a:tc>
                <a:tc>
                  <a:txBody>
                    <a:bodyPr/>
                    <a:lstStyle/>
                    <a:p>
                      <a:pPr algn="l">
                        <a:lnSpc>
                          <a:spcPct val="107000"/>
                        </a:lnSpc>
                        <a:defRPr sz="1800" u="none"/>
                      </a:pPr>
                      <a:r>
                        <a:rPr sz="700" u="sng">
                          <a:sym typeface="Helvetica"/>
                        </a:rPr>
                        <a:t> </a:t>
                      </a:r>
                    </a:p>
                  </a:txBody>
                  <a:tcPr marL="0" marR="0" marT="0" marB="0" horzOverflow="overflow"/>
                </a:tc>
                <a:tc>
                  <a:txBody>
                    <a:bodyPr/>
                    <a:lstStyle/>
                    <a:p>
                      <a:pPr algn="l">
                        <a:lnSpc>
                          <a:spcPct val="107000"/>
                        </a:lnSpc>
                        <a:defRPr sz="1800" u="none"/>
                      </a:pPr>
                      <a:r>
                        <a:rPr sz="700" u="sng">
                          <a:sym typeface="Helvetica"/>
                        </a:rPr>
                        <a:t> </a:t>
                      </a:r>
                    </a:p>
                  </a:txBody>
                  <a:tcPr marL="0" marR="0" marT="0" marB="0" horzOverflow="overflow"/>
                </a:tc>
                <a:tc>
                  <a:txBody>
                    <a:bodyPr/>
                    <a:lstStyle/>
                    <a:p>
                      <a:pPr algn="l">
                        <a:lnSpc>
                          <a:spcPct val="107000"/>
                        </a:lnSpc>
                        <a:defRPr sz="1800" u="none"/>
                      </a:pPr>
                      <a:r>
                        <a:rPr sz="700" u="sng">
                          <a:sym typeface="Helvetica"/>
                        </a:rPr>
                        <a:t> </a:t>
                      </a:r>
                    </a:p>
                  </a:txBody>
                  <a:tcPr marL="0" marR="0" marT="0" marB="0" horzOverflow="overflow"/>
                </a:tc>
                <a:extLst>
                  <a:ext uri="{0D108BD9-81ED-4DB2-BD59-A6C34878D82A}">
                    <a16:rowId xmlns:a16="http://schemas.microsoft.com/office/drawing/2014/main" val="10004"/>
                  </a:ext>
                </a:extLst>
              </a:tr>
              <a:tr h="411493">
                <a:tc>
                  <a:txBody>
                    <a:bodyPr/>
                    <a:lstStyle/>
                    <a:p>
                      <a:pPr algn="l">
                        <a:lnSpc>
                          <a:spcPct val="107000"/>
                        </a:lnSpc>
                        <a:defRPr sz="1800" u="none"/>
                      </a:pPr>
                      <a:r>
                        <a:rPr sz="700" u="sng">
                          <a:sym typeface="Helvetica"/>
                        </a:rPr>
                        <a:t> </a:t>
                      </a:r>
                    </a:p>
                  </a:txBody>
                  <a:tcPr marL="0" marR="0" marT="0" marB="0" horzOverflow="overflow"/>
                </a:tc>
                <a:tc>
                  <a:txBody>
                    <a:bodyPr/>
                    <a:lstStyle/>
                    <a:p>
                      <a:pPr algn="l">
                        <a:lnSpc>
                          <a:spcPct val="107000"/>
                        </a:lnSpc>
                        <a:defRPr sz="1800" u="none"/>
                      </a:pPr>
                      <a:r>
                        <a:rPr sz="700" u="sng">
                          <a:sym typeface="Helvetica"/>
                        </a:rPr>
                        <a:t> </a:t>
                      </a:r>
                    </a:p>
                  </a:txBody>
                  <a:tcPr marL="0" marR="0" marT="0" marB="0" horzOverflow="overflow"/>
                </a:tc>
                <a:tc>
                  <a:txBody>
                    <a:bodyPr/>
                    <a:lstStyle/>
                    <a:p>
                      <a:pPr algn="l">
                        <a:lnSpc>
                          <a:spcPct val="107000"/>
                        </a:lnSpc>
                        <a:defRPr sz="1800" u="none"/>
                      </a:pPr>
                      <a:r>
                        <a:rPr sz="700" u="sng">
                          <a:sym typeface="Helvetica"/>
                        </a:rPr>
                        <a:t> </a:t>
                      </a:r>
                    </a:p>
                  </a:txBody>
                  <a:tcPr marL="0" marR="0" marT="0" marB="0" horzOverflow="overflow"/>
                </a:tc>
                <a:tc>
                  <a:txBody>
                    <a:bodyPr/>
                    <a:lstStyle/>
                    <a:p>
                      <a:pPr algn="l">
                        <a:lnSpc>
                          <a:spcPct val="107000"/>
                        </a:lnSpc>
                        <a:defRPr sz="1800" u="none"/>
                      </a:pPr>
                      <a:r>
                        <a:rPr sz="700" u="sng">
                          <a:sym typeface="Helvetica"/>
                        </a:rPr>
                        <a:t> </a:t>
                      </a:r>
                    </a:p>
                  </a:txBody>
                  <a:tcPr marL="0" marR="0" marT="0" marB="0" horzOverflow="overflow"/>
                </a:tc>
                <a:tc>
                  <a:txBody>
                    <a:bodyPr/>
                    <a:lstStyle/>
                    <a:p>
                      <a:pPr algn="l">
                        <a:lnSpc>
                          <a:spcPct val="107000"/>
                        </a:lnSpc>
                        <a:defRPr sz="1800" u="none"/>
                      </a:pPr>
                      <a:r>
                        <a:rPr sz="700" u="sng">
                          <a:sym typeface="Helvetica"/>
                        </a:rPr>
                        <a:t> </a:t>
                      </a:r>
                    </a:p>
                  </a:txBody>
                  <a:tcPr marL="0" marR="0" marT="0" marB="0" horzOverflow="overflow"/>
                </a:tc>
                <a:extLst>
                  <a:ext uri="{0D108BD9-81ED-4DB2-BD59-A6C34878D82A}">
                    <a16:rowId xmlns:a16="http://schemas.microsoft.com/office/drawing/2014/main" val="10005"/>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200">
        <p:circle/>
      </p:transition>
    </mc:Choice>
    <mc:Fallback xmlns:a14="http://schemas.microsoft.com/office/drawing/2010/main" xmlns:m="http://schemas.openxmlformats.org/officeDocument/2006/math"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Numero diapositiva"/>
          <p:cNvSpPr txBox="1">
            <a:spLocks noGrp="1"/>
          </p:cNvSpPr>
          <p:nvPr>
            <p:ph type="sldNum" sz="quarter" idx="4294967295"/>
          </p:nvPr>
        </p:nvSpPr>
        <p:spPr>
          <a:xfrm>
            <a:off x="8483778" y="6245225"/>
            <a:ext cx="203021" cy="28882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lstStyle>
            <a:lvl1pPr>
              <a:defRPr u="none"/>
            </a:lvl1pPr>
          </a:lstStyle>
          <a:p>
            <a:fld id="{86CB4B4D-7CA3-9044-876B-883B54F8677D}" type="slidenum">
              <a:t>4</a:t>
            </a:fld>
            <a:endParaRPr/>
          </a:p>
        </p:txBody>
      </p:sp>
      <p:sp>
        <p:nvSpPr>
          <p:cNvPr id="31" name="I neuroni specchio:Gallese-Rizzolatti"/>
          <p:cNvSpPr txBox="1">
            <a:spLocks noGrp="1"/>
          </p:cNvSpPr>
          <p:nvPr>
            <p:ph type="ctrTitle" idx="4294967295"/>
          </p:nvPr>
        </p:nvSpPr>
        <p:spPr>
          <a:xfrm>
            <a:off x="539750" y="404812"/>
            <a:ext cx="8229600" cy="1143001"/>
          </a:xfrm>
          <a:prstGeom prst="rect">
            <a:avLst/>
          </a:prstGeom>
        </p:spPr>
        <p:txBody>
          <a:bodyPr lIns="45718" tIns="45718" rIns="45718" bIns="45718">
            <a:normAutofit/>
          </a:bodyPr>
          <a:lstStyle>
            <a:lvl1pPr defTabSz="914400">
              <a:defRPr sz="3200" b="1"/>
            </a:lvl1pPr>
          </a:lstStyle>
          <a:p>
            <a:r>
              <a:t>I neuroni specchio:Gallese-Rizzolatti</a:t>
            </a:r>
          </a:p>
        </p:txBody>
      </p:sp>
      <p:sp>
        <p:nvSpPr>
          <p:cNvPr id="32" name="Il neurone specchio è un neurone specifico che si attiva sia quando si compie un’azione sia quando la si osserva mentre è compiuta da altri.…"/>
          <p:cNvSpPr txBox="1">
            <a:spLocks noGrp="1"/>
          </p:cNvSpPr>
          <p:nvPr>
            <p:ph type="subTitle" idx="4294967295"/>
          </p:nvPr>
        </p:nvSpPr>
        <p:spPr>
          <a:xfrm>
            <a:off x="457200" y="1600200"/>
            <a:ext cx="8229600" cy="4525963"/>
          </a:xfrm>
          <a:prstGeom prst="rect">
            <a:avLst/>
          </a:prstGeom>
        </p:spPr>
        <p:txBody>
          <a:bodyPr lIns="45718" tIns="45718" rIns="45718" bIns="45718">
            <a:normAutofit/>
          </a:bodyPr>
          <a:lstStyle/>
          <a:p>
            <a:pPr defTabSz="914400">
              <a:spcBef>
                <a:spcPts val="400"/>
              </a:spcBef>
              <a:defRPr sz="2000" b="1"/>
            </a:pPr>
            <a:r>
              <a:t>Il neurone specchio </a:t>
            </a:r>
            <a:r>
              <a:rPr b="0"/>
              <a:t>è un neurone specifico che si attiva sia quando si compie un’azione sia quando la si osserva mentre è compiuta da altri.</a:t>
            </a:r>
          </a:p>
          <a:p>
            <a:pPr defTabSz="914400">
              <a:spcBef>
                <a:spcPts val="400"/>
              </a:spcBef>
              <a:buSzPct val="100000"/>
              <a:buChar char="•"/>
              <a:defRPr sz="2000"/>
            </a:pPr>
            <a:r>
              <a:t>Il neurone dell’osservatore “</a:t>
            </a:r>
            <a:r>
              <a:rPr b="1"/>
              <a:t>rispecchia</a:t>
            </a:r>
            <a:r>
              <a:t>” quindi il comportamento dell’osservato, come se stesse compiendo l’azione egli stesso.</a:t>
            </a:r>
          </a:p>
          <a:p>
            <a:pPr defTabSz="914400">
              <a:spcBef>
                <a:spcPts val="700"/>
              </a:spcBef>
              <a:buSzPct val="100000"/>
              <a:buChar char="•"/>
              <a:defRPr sz="2000"/>
            </a:pPr>
            <a:endParaRPr/>
          </a:p>
          <a:p>
            <a:pPr defTabSz="914400">
              <a:spcBef>
                <a:spcPts val="400"/>
              </a:spcBef>
              <a:buSzPct val="100000"/>
              <a:buChar char="•"/>
              <a:defRPr sz="2000" b="1"/>
            </a:pPr>
            <a:r>
              <a:t>La scoperta di questi neuroni nel dominio delle azioni ha permesso di evidenziare la “simulazione incarnata”(V.Gallese)</a:t>
            </a:r>
          </a:p>
          <a:p>
            <a:pPr defTabSz="914400">
              <a:spcBef>
                <a:spcPts val="700"/>
              </a:spcBef>
              <a:buSzPct val="100000"/>
              <a:buChar char="•"/>
              <a:defRPr sz="2000"/>
            </a:pPr>
            <a:endParaRPr/>
          </a:p>
          <a:p>
            <a:pPr defTabSz="914400">
              <a:spcBef>
                <a:spcPts val="400"/>
              </a:spcBef>
              <a:buSzPct val="100000"/>
              <a:buChar char="•"/>
              <a:defRPr sz="2000"/>
            </a:pPr>
            <a:r>
              <a:t>I neuroni specchio si attivano anche quando viviamo una particolare </a:t>
            </a:r>
            <a:r>
              <a:rPr b="1"/>
              <a:t>emozione </a:t>
            </a:r>
            <a:r>
              <a:t>e ci aiutano a sintonizzarci sulle emozioni di chi stiamo guardando. Sono un meccanismo cerebrale fondamentale che regge </a:t>
            </a:r>
            <a:r>
              <a:rPr b="1"/>
              <a:t>l’empatia</a:t>
            </a:r>
            <a:r>
              <a:t>. </a:t>
            </a:r>
          </a:p>
        </p:txBody>
      </p:sp>
    </p:spTree>
  </p:cSld>
  <p:clrMapOvr>
    <a:masterClrMapping/>
  </p:clrMapOvr>
  <p:transition spd="med"/>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Rettangolo 1"/>
          <p:cNvSpPr txBox="1"/>
          <p:nvPr/>
        </p:nvSpPr>
        <p:spPr>
          <a:xfrm>
            <a:off x="332045" y="1390167"/>
            <a:ext cx="8479909" cy="481057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marL="342900" indent="-342900" algn="just">
              <a:spcBef>
                <a:spcPts val="800"/>
              </a:spcBef>
              <a:buSzPct val="100000"/>
              <a:buFont typeface="Calibri"/>
              <a:buChar char="-"/>
              <a:defRPr sz="2000">
                <a:solidFill>
                  <a:srgbClr val="222222"/>
                </a:solidFill>
                <a:latin typeface="Calibri"/>
                <a:ea typeface="Calibri"/>
                <a:cs typeface="Calibri"/>
                <a:sym typeface="Calibri"/>
              </a:defRPr>
            </a:pPr>
            <a:r>
              <a:t>UDA/Compiti di realtà</a:t>
            </a:r>
            <a:r>
              <a:rPr b="0"/>
              <a:t>: attività formative complesse transdisciplinari, che traggono origine normalmente dall’esperienza dell’area professionale, dal carattere sfidante secondo il principio dello scaffolding che prevede, lungo il percorso formativo, la progressiva riduzione dell’assistenza agli allievi perché possano affrontare e risolvere i problemi (assumendo le necessarie decisioni) con crescente autonomia e consapevolezza.</a:t>
            </a:r>
            <a:endParaRPr sz="2400" b="0"/>
          </a:p>
          <a:p>
            <a:pPr marL="342900" indent="-342900" algn="just">
              <a:spcBef>
                <a:spcPts val="800"/>
              </a:spcBef>
              <a:buSzPct val="100000"/>
              <a:buFont typeface="Calibri"/>
              <a:buChar char="-"/>
              <a:defRPr sz="2000">
                <a:solidFill>
                  <a:srgbClr val="222222"/>
                </a:solidFill>
                <a:latin typeface="Calibri"/>
                <a:ea typeface="Calibri"/>
                <a:cs typeface="Calibri"/>
                <a:sym typeface="Calibri"/>
              </a:defRPr>
            </a:pPr>
            <a:r>
              <a:t>Apprendimenti disciplinari</a:t>
            </a:r>
            <a:r>
              <a:rPr b="0"/>
              <a:t>: attività formative più contenute nel tempo (UdA piccole), dove l’allievo è guidato passo passo all’apprendimento, che gli forniscono le risorse che gli serviranno per portare a termine i compiti di realtà e le altre esperienze interdisciplinari ed i PCTO, oltre che per un arricchimento personale.</a:t>
            </a:r>
            <a:endParaRPr sz="2400" b="0"/>
          </a:p>
          <a:p>
            <a:pPr marL="342900" indent="-342900" algn="just">
              <a:spcBef>
                <a:spcPts val="800"/>
              </a:spcBef>
              <a:buSzPct val="100000"/>
              <a:buFont typeface="Calibri"/>
              <a:buChar char="-"/>
              <a:defRPr sz="2000">
                <a:solidFill>
                  <a:srgbClr val="222222"/>
                </a:solidFill>
                <a:latin typeface="Calibri"/>
                <a:ea typeface="Calibri"/>
                <a:cs typeface="Calibri"/>
                <a:sym typeface="Calibri"/>
              </a:defRPr>
            </a:pPr>
            <a:r>
              <a:t>Altre esperienze interdisciplinari e PCTO</a:t>
            </a:r>
            <a:r>
              <a:rPr b="0"/>
              <a:t>: oltre a questi ultimi, comprendono scambi, progetti, visite, simulazioni, workshop, cantieri… che concorrono ad arricchire le esperienze di apprendimento attivo sulla base del principio dell’ingaggio dell’allievo entro un contesto reale o realistico.    </a:t>
            </a:r>
          </a:p>
        </p:txBody>
      </p:sp>
    </p:spTree>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Valutazione del secondo ciclo, il DPR n. 122 del 2009, valutazione delle singole discipline, valutazione ed Esame di Stato (ammissione esame di Stato, credito scolastico, svolgimento esame secondo grado, studenti disabili, studenti DSA)…"/>
          <p:cNvSpPr txBox="1"/>
          <p:nvPr/>
        </p:nvSpPr>
        <p:spPr>
          <a:xfrm>
            <a:off x="311034" y="312138"/>
            <a:ext cx="8410259" cy="56532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lgn="ctr" defTabSz="457200">
              <a:lnSpc>
                <a:spcPct val="120000"/>
              </a:lnSpc>
              <a:defRPr sz="2100">
                <a:uFill>
                  <a:solidFill>
                    <a:srgbClr val="000000"/>
                  </a:solidFill>
                </a:uFill>
                <a:latin typeface="Arial"/>
                <a:ea typeface="Arial"/>
                <a:cs typeface="Arial"/>
                <a:sym typeface="Arial"/>
              </a:defRPr>
            </a:pPr>
            <a:r>
              <a:t>AUTOVALUTAZIONE DELLO STUDENTE</a:t>
            </a:r>
          </a:p>
          <a:p>
            <a:pPr algn="ctr" defTabSz="449580">
              <a:defRPr sz="1100">
                <a:uFill>
                  <a:solidFill>
                    <a:srgbClr val="000000"/>
                  </a:solidFill>
                </a:uFill>
                <a:latin typeface="Arial"/>
                <a:ea typeface="Arial"/>
                <a:cs typeface="Arial"/>
                <a:sym typeface="Arial"/>
              </a:defRPr>
            </a:pPr>
            <a:r>
              <a:t>Scheda di riflessione individuale sul compito di realtà realizzato</a:t>
            </a:r>
            <a:endParaRPr b="0"/>
          </a:p>
          <a:p>
            <a:pPr indent="228600" algn="ctr" defTabSz="449580">
              <a:defRPr sz="1100" b="0" i="1">
                <a:uFill>
                  <a:solidFill>
                    <a:srgbClr val="000000"/>
                  </a:solidFill>
                </a:uFill>
                <a:latin typeface="Arial"/>
                <a:ea typeface="Arial"/>
                <a:cs typeface="Arial"/>
                <a:sym typeface="Arial"/>
              </a:defRPr>
            </a:pPr>
            <a:r>
              <a:t>Nome, cognome__________________________ Classe ______________________</a:t>
            </a:r>
          </a:p>
          <a:p>
            <a:pPr indent="228600" algn="ctr" defTabSz="449580">
              <a:defRPr sz="1100" b="0" i="1">
                <a:uFill>
                  <a:solidFill>
                    <a:srgbClr val="000000"/>
                  </a:solidFill>
                </a:uFill>
                <a:latin typeface="Arial"/>
                <a:ea typeface="Arial"/>
                <a:cs typeface="Arial"/>
                <a:sym typeface="Arial"/>
              </a:defRPr>
            </a:pPr>
            <a:r>
              <a:t>Compito _______________________________________________________________</a:t>
            </a:r>
          </a:p>
          <a:p>
            <a:pPr algn="just" defTabSz="449580">
              <a:defRPr sz="1100" b="0">
                <a:uFill>
                  <a:solidFill>
                    <a:srgbClr val="000000"/>
                  </a:solidFill>
                </a:uFill>
                <a:latin typeface="Arial"/>
                <a:ea typeface="Arial"/>
                <a:cs typeface="Arial"/>
                <a:sym typeface="Arial"/>
              </a:defRPr>
            </a:pPr>
            <a:endParaRPr/>
          </a:p>
          <a:p>
            <a:pPr marL="457200" indent="-228600" algn="just" defTabSz="449580">
              <a:lnSpc>
                <a:spcPct val="107916"/>
              </a:lnSpc>
              <a:spcBef>
                <a:spcPts val="800"/>
              </a:spcBef>
              <a:buSzPct val="100000"/>
              <a:buAutoNum type="arabicPeriod"/>
              <a:defRPr sz="1100" b="0">
                <a:uFill>
                  <a:solidFill>
                    <a:srgbClr val="000000"/>
                  </a:solidFill>
                </a:uFill>
                <a:latin typeface="Arial"/>
                <a:ea typeface="Arial"/>
                <a:cs typeface="Arial"/>
                <a:sym typeface="Arial"/>
              </a:defRPr>
            </a:pPr>
            <a:r>
              <a:t>In base alla consegna, ti è parso chiaro che cosa dovevi fare nel tempo a disposizione?</a:t>
            </a:r>
          </a:p>
          <a:p>
            <a:pPr indent="899160" algn="just" defTabSz="449580">
              <a:defRPr sz="1100" b="0">
                <a:uFill>
                  <a:solidFill>
                    <a:srgbClr val="000000"/>
                  </a:solidFill>
                </a:uFill>
                <a:latin typeface="Arial"/>
                <a:ea typeface="Arial"/>
                <a:cs typeface="Arial"/>
                <a:sym typeface="Arial"/>
              </a:defRPr>
            </a:pPr>
            <a:r>
              <a:t>SI c					NO c</a:t>
            </a:r>
          </a:p>
          <a:p>
            <a:pPr indent="457200" algn="just" defTabSz="449580">
              <a:defRPr sz="1100" b="0">
                <a:uFill>
                  <a:solidFill>
                    <a:srgbClr val="000000"/>
                  </a:solidFill>
                </a:uFill>
                <a:latin typeface="Arial"/>
                <a:ea typeface="Arial"/>
                <a:cs typeface="Arial"/>
                <a:sym typeface="Arial"/>
              </a:defRPr>
            </a:pPr>
            <a:r>
              <a:t>In base alla risposta scelta spiega per quale motivo era chiaro oppure non era chiaro</a:t>
            </a:r>
          </a:p>
          <a:p>
            <a:pPr indent="457200" algn="just" defTabSz="449580">
              <a:defRPr sz="1100" b="0">
                <a:uFill>
                  <a:solidFill>
                    <a:srgbClr val="000000"/>
                  </a:solidFill>
                </a:uFill>
                <a:latin typeface="Arial"/>
                <a:ea typeface="Arial"/>
                <a:cs typeface="Arial"/>
                <a:sym typeface="Arial"/>
              </a:defRPr>
            </a:pPr>
            <a:r>
              <a:t>_________________________________________________________________________________</a:t>
            </a:r>
          </a:p>
          <a:p>
            <a:pPr indent="449580" algn="just" defTabSz="449580">
              <a:defRPr sz="1100" b="0">
                <a:uFill>
                  <a:solidFill>
                    <a:srgbClr val="000000"/>
                  </a:solidFill>
                </a:uFill>
                <a:latin typeface="Arial"/>
                <a:ea typeface="Arial"/>
                <a:cs typeface="Arial"/>
                <a:sym typeface="Arial"/>
              </a:defRPr>
            </a:pPr>
            <a:r>
              <a:t>_________________________________________________________________________________</a:t>
            </a:r>
          </a:p>
          <a:p>
            <a:pPr indent="457200" algn="just" defTabSz="449580">
              <a:lnSpc>
                <a:spcPct val="107916"/>
              </a:lnSpc>
              <a:spcBef>
                <a:spcPts val="800"/>
              </a:spcBef>
              <a:defRPr sz="1100" b="0">
                <a:uFill>
                  <a:solidFill>
                    <a:srgbClr val="000000"/>
                  </a:solidFill>
                </a:uFill>
                <a:latin typeface="Arial"/>
                <a:ea typeface="Arial"/>
                <a:cs typeface="Arial"/>
                <a:sym typeface="Arial"/>
              </a:defRPr>
            </a:pPr>
            <a:endParaRPr/>
          </a:p>
          <a:p>
            <a:pPr marL="457200" indent="-228600" algn="just" defTabSz="449580">
              <a:lnSpc>
                <a:spcPct val="107916"/>
              </a:lnSpc>
              <a:spcBef>
                <a:spcPts val="800"/>
              </a:spcBef>
              <a:buSzPct val="100000"/>
              <a:buAutoNum type="arabicPeriod" startAt="2"/>
              <a:defRPr sz="1100" b="0">
                <a:uFill>
                  <a:solidFill>
                    <a:srgbClr val="000000"/>
                  </a:solidFill>
                </a:uFill>
                <a:latin typeface="Arial"/>
                <a:ea typeface="Arial"/>
                <a:cs typeface="Arial"/>
                <a:sym typeface="Arial"/>
              </a:defRPr>
            </a:pPr>
            <a:r>
              <a:t>Quanto ti è piaciuto realizzare il compito proposto?</a:t>
            </a:r>
          </a:p>
          <a:p>
            <a:pPr indent="457200" algn="just" defTabSz="449580">
              <a:defRPr sz="1100" b="0">
                <a:uFill>
                  <a:solidFill>
                    <a:srgbClr val="000000"/>
                  </a:solidFill>
                </a:uFill>
                <a:latin typeface="Arial"/>
                <a:ea typeface="Arial"/>
                <a:cs typeface="Arial"/>
                <a:sym typeface="Arial"/>
              </a:defRPr>
            </a:pPr>
            <a:r>
              <a:t>c Molto 		c Abbastanza 		c Poco		 c  Per niente</a:t>
            </a:r>
          </a:p>
          <a:p>
            <a:pPr indent="457200" algn="just" defTabSz="449580">
              <a:defRPr sz="1100" b="0">
                <a:uFill>
                  <a:solidFill>
                    <a:srgbClr val="000000"/>
                  </a:solidFill>
                </a:uFill>
                <a:latin typeface="Arial"/>
                <a:ea typeface="Arial"/>
                <a:cs typeface="Arial"/>
                <a:sym typeface="Arial"/>
              </a:defRPr>
            </a:pPr>
            <a:r>
              <a:t>Spiega la tua valutazione</a:t>
            </a:r>
          </a:p>
          <a:p>
            <a:pPr indent="450850" algn="just" defTabSz="449580">
              <a:lnSpc>
                <a:spcPct val="107916"/>
              </a:lnSpc>
              <a:spcBef>
                <a:spcPts val="800"/>
              </a:spcBef>
              <a:defRPr sz="1100" b="0">
                <a:uFill>
                  <a:solidFill>
                    <a:srgbClr val="000000"/>
                  </a:solidFill>
                </a:uFill>
                <a:latin typeface="Arial"/>
                <a:ea typeface="Arial"/>
                <a:cs typeface="Arial"/>
                <a:sym typeface="Arial"/>
              </a:defRPr>
            </a:pPr>
            <a:r>
              <a:t>_________________________________________________________________________________</a:t>
            </a:r>
          </a:p>
          <a:p>
            <a:pPr marL="457200" indent="-228600" algn="just" defTabSz="449580">
              <a:lnSpc>
                <a:spcPct val="107916"/>
              </a:lnSpc>
              <a:spcBef>
                <a:spcPts val="800"/>
              </a:spcBef>
              <a:buSzPct val="100000"/>
              <a:buAutoNum type="arabicPeriod" startAt="3"/>
              <a:defRPr sz="1100" b="0">
                <a:uFill>
                  <a:solidFill>
                    <a:srgbClr val="000000"/>
                  </a:solidFill>
                </a:uFill>
                <a:latin typeface="Arial"/>
                <a:ea typeface="Arial"/>
                <a:cs typeface="Arial"/>
                <a:sym typeface="Arial"/>
              </a:defRPr>
            </a:pPr>
            <a:r>
              <a:t>Descrivi come hai organizzato il tuo lavoro (includendo anche i momenti di lavoro in gruppo)</a:t>
            </a:r>
          </a:p>
          <a:p>
            <a:pPr indent="457200" algn="just" defTabSz="449580">
              <a:lnSpc>
                <a:spcPct val="107916"/>
              </a:lnSpc>
              <a:spcBef>
                <a:spcPts val="800"/>
              </a:spcBef>
              <a:defRPr sz="1100" b="0">
                <a:uFill>
                  <a:solidFill>
                    <a:srgbClr val="000000"/>
                  </a:solidFill>
                </a:uFill>
                <a:latin typeface="Arial"/>
                <a:ea typeface="Arial"/>
                <a:cs typeface="Arial"/>
                <a:sym typeface="Arial"/>
              </a:defRPr>
            </a:pPr>
            <a:r>
              <a:t>_________________________________________________________________________________</a:t>
            </a:r>
          </a:p>
          <a:p>
            <a:pPr marL="457200" indent="-228600" algn="just" defTabSz="449580">
              <a:lnSpc>
                <a:spcPct val="107916"/>
              </a:lnSpc>
              <a:spcBef>
                <a:spcPts val="800"/>
              </a:spcBef>
              <a:buSzPct val="100000"/>
              <a:buAutoNum type="arabicPeriod" startAt="4"/>
              <a:defRPr sz="1100" b="0">
                <a:uFill>
                  <a:solidFill>
                    <a:srgbClr val="000000"/>
                  </a:solidFill>
                </a:uFill>
                <a:latin typeface="Arial"/>
                <a:ea typeface="Arial"/>
                <a:cs typeface="Arial"/>
                <a:sym typeface="Arial"/>
              </a:defRPr>
            </a:pPr>
            <a:r>
              <a:t>Come valuti il lavoro che hai svolto in relazione al compito che avete concordato nel team?</a:t>
            </a:r>
          </a:p>
          <a:p>
            <a:pPr indent="457200" algn="just" defTabSz="449580">
              <a:defRPr sz="1100" b="0">
                <a:uFill>
                  <a:solidFill>
                    <a:srgbClr val="000000"/>
                  </a:solidFill>
                </a:uFill>
                <a:latin typeface="Arial"/>
                <a:ea typeface="Arial"/>
                <a:cs typeface="Arial"/>
                <a:sym typeface="Arial"/>
              </a:defRPr>
            </a:pPr>
            <a:r>
              <a:t>_________________________________________________________________________________</a:t>
            </a:r>
          </a:p>
          <a:p>
            <a:pPr indent="457200" algn="just" defTabSz="449580">
              <a:defRPr sz="1100" b="0">
                <a:uFill>
                  <a:solidFill>
                    <a:srgbClr val="000000"/>
                  </a:solidFill>
                </a:uFill>
                <a:latin typeface="Arial"/>
                <a:ea typeface="Arial"/>
                <a:cs typeface="Arial"/>
                <a:sym typeface="Arial"/>
              </a:defRPr>
            </a:pPr>
            <a:endParaRPr/>
          </a:p>
          <a:p>
            <a:pPr marL="457200" indent="-228600" algn="just" defTabSz="449580">
              <a:buSzPct val="100000"/>
              <a:buAutoNum type="arabicPeriod" startAt="5"/>
              <a:defRPr sz="1100" b="0">
                <a:uFill>
                  <a:solidFill>
                    <a:srgbClr val="000000"/>
                  </a:solidFill>
                </a:uFill>
                <a:latin typeface="Arial"/>
                <a:ea typeface="Arial"/>
                <a:cs typeface="Arial"/>
                <a:sym typeface="Arial"/>
              </a:defRPr>
            </a:pPr>
            <a:r>
              <a:t>Indica quali difficoltà hai incontrato e come sono state risolte</a:t>
            </a:r>
          </a:p>
          <a:p>
            <a:pPr indent="449580" algn="just" defTabSz="449580">
              <a:lnSpc>
                <a:spcPct val="107916"/>
              </a:lnSpc>
              <a:spcBef>
                <a:spcPts val="800"/>
              </a:spcBef>
              <a:defRPr sz="1100" b="0">
                <a:uFill>
                  <a:solidFill>
                    <a:srgbClr val="000000"/>
                  </a:solidFill>
                </a:uFill>
                <a:latin typeface="Arial"/>
                <a:ea typeface="Arial"/>
                <a:cs typeface="Arial"/>
                <a:sym typeface="Arial"/>
              </a:defRPr>
            </a:pPr>
            <a:r>
              <a:t>_________________________________________________________________________________</a:t>
            </a:r>
          </a:p>
          <a:p>
            <a:pPr marL="457200" indent="-228600" algn="just" defTabSz="449580">
              <a:lnSpc>
                <a:spcPct val="107916"/>
              </a:lnSpc>
              <a:spcBef>
                <a:spcPts val="800"/>
              </a:spcBef>
              <a:buSzPct val="100000"/>
              <a:buAutoNum type="arabicPeriod" startAt="6"/>
              <a:defRPr sz="1100" b="0">
                <a:uFill>
                  <a:solidFill>
                    <a:srgbClr val="000000"/>
                  </a:solidFill>
                </a:uFill>
                <a:latin typeface="Arial"/>
                <a:ea typeface="Arial"/>
                <a:cs typeface="Arial"/>
                <a:sym typeface="Arial"/>
              </a:defRPr>
            </a:pPr>
            <a:r>
              <a:t>Come valuti il risultato del lavoro realizzato per rispondere alla richiesta che è stata fatta? </a:t>
            </a:r>
          </a:p>
          <a:p>
            <a:pPr indent="457200" defTabSz="449580">
              <a:defRPr sz="1100" b="0">
                <a:uFill>
                  <a:solidFill>
                    <a:srgbClr val="000000"/>
                  </a:solidFill>
                </a:uFill>
                <a:latin typeface="Arial"/>
                <a:ea typeface="Arial"/>
                <a:cs typeface="Arial"/>
                <a:sym typeface="Arial"/>
              </a:defRPr>
            </a:pPr>
            <a:r>
              <a:t>_________________________________________________________________________________</a:t>
            </a:r>
          </a:p>
          <a:p>
            <a:pPr indent="457200" defTabSz="449580">
              <a:defRPr sz="1100" b="0">
                <a:uFill>
                  <a:solidFill>
                    <a:srgbClr val="000000"/>
                  </a:solidFill>
                </a:uFill>
                <a:latin typeface="Arial"/>
                <a:ea typeface="Arial"/>
                <a:cs typeface="Arial"/>
                <a:sym typeface="Arial"/>
              </a:defRPr>
            </a:pPr>
            <a:endParaRPr/>
          </a:p>
          <a:p>
            <a:pPr marL="449580" indent="-228600" algn="just" defTabSz="449580">
              <a:lnSpc>
                <a:spcPct val="107916"/>
              </a:lnSpc>
              <a:spcBef>
                <a:spcPts val="800"/>
              </a:spcBef>
              <a:buSzPct val="100000"/>
              <a:buAutoNum type="arabicPeriod" startAt="7"/>
              <a:defRPr sz="1100" b="0">
                <a:uFill>
                  <a:solidFill>
                    <a:srgbClr val="000000"/>
                  </a:solidFill>
                </a:uFill>
                <a:latin typeface="Arial"/>
                <a:ea typeface="Arial"/>
                <a:cs typeface="Arial"/>
                <a:sym typeface="Arial"/>
              </a:defRPr>
            </a:pPr>
            <a:r>
              <a:t>Che cosa hai imparato da questa esperienza, e cosa vorresti imparare ulteriormente? </a:t>
            </a:r>
          </a:p>
          <a:p>
            <a:pPr algn="just" defTabSz="449580">
              <a:lnSpc>
                <a:spcPct val="107916"/>
              </a:lnSpc>
              <a:spcBef>
                <a:spcPts val="800"/>
              </a:spcBef>
              <a:defRPr sz="1100" b="0">
                <a:uFill>
                  <a:solidFill>
                    <a:srgbClr val="000000"/>
                  </a:solidFill>
                </a:uFill>
                <a:latin typeface="Arial"/>
                <a:ea typeface="Arial"/>
                <a:cs typeface="Arial"/>
                <a:sym typeface="Arial"/>
              </a:defRPr>
            </a:pPr>
            <a:r>
              <a:t>             _________________________________________________________________________</a:t>
            </a:r>
            <a:r>
              <a:rPr>
                <a:latin typeface="Calibri"/>
                <a:ea typeface="Calibri"/>
                <a:cs typeface="Calibri"/>
                <a:sym typeface="Calibri"/>
              </a:rPr>
              <a:t>_________</a:t>
            </a:r>
          </a:p>
        </p:txBody>
      </p:sp>
    </p:spTree>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PERCHE’ LA VALUTAZIONE NUMERICA E’ INADEGUATA"/>
          <p:cNvSpPr txBox="1"/>
          <p:nvPr/>
        </p:nvSpPr>
        <p:spPr>
          <a:xfrm>
            <a:off x="502918" y="627605"/>
            <a:ext cx="8138163" cy="4370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defTabSz="914400">
              <a:tabLst>
                <a:tab pos="914400" algn="l"/>
                <a:tab pos="1828800" algn="l"/>
                <a:tab pos="2743200" algn="l"/>
                <a:tab pos="3657600" algn="l"/>
                <a:tab pos="4572000" algn="l"/>
                <a:tab pos="5486400" algn="l"/>
                <a:tab pos="6400800" algn="l"/>
                <a:tab pos="7315200" algn="l"/>
                <a:tab pos="8229600" algn="l"/>
                <a:tab pos="9144000" algn="l"/>
                <a:tab pos="10058400" algn="l"/>
              </a:tabLst>
              <a:defRPr sz="2400">
                <a:latin typeface="Arial"/>
                <a:ea typeface="Arial"/>
                <a:cs typeface="Arial"/>
                <a:sym typeface="Arial"/>
              </a:defRPr>
            </a:lvl1pPr>
          </a:lstStyle>
          <a:p>
            <a:r>
              <a:t>LA VALUTAZIONE NUMERICA E’ INADEGUATA?</a:t>
            </a:r>
          </a:p>
        </p:txBody>
      </p:sp>
      <p:sp>
        <p:nvSpPr>
          <p:cNvPr id="174" name="Perchè “fotografa” la situazione ed ostacola l’apprezzamento del processo di apprendimento; si pensi alle “micidiali” medie di fine quadrimestre, docimologicamente aberranti;…"/>
          <p:cNvSpPr txBox="1"/>
          <p:nvPr/>
        </p:nvSpPr>
        <p:spPr>
          <a:xfrm>
            <a:off x="482282" y="1600199"/>
            <a:ext cx="8138160" cy="44265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marL="341310" indent="-341310" algn="just" defTabSz="914400">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000" b="0">
                <a:latin typeface="Arial"/>
                <a:ea typeface="Arial"/>
                <a:cs typeface="Arial"/>
                <a:sym typeface="Arial"/>
              </a:defRPr>
            </a:pPr>
            <a:r>
              <a:t>Perchè “fotografa” la situazione ed ostacola l’apprezzamento del processo di apprendimento; si pensi alle “micidiali” medie di fine quadrimestre, docimologicamente aberranti;</a:t>
            </a:r>
          </a:p>
          <a:p>
            <a:pPr marL="341310" indent="-341310" algn="just" defTabSz="914400">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000" b="0">
                <a:latin typeface="Arial"/>
                <a:ea typeface="Arial"/>
                <a:cs typeface="Arial"/>
                <a:sym typeface="Arial"/>
              </a:defRPr>
            </a:pPr>
            <a:r>
              <a:t>perché semplifica un’operazione complessa come la valutazione e la spinge verso la misurazione</a:t>
            </a:r>
            <a:r>
              <a:rPr>
                <a:solidFill>
                  <a:srgbClr val="FF0000"/>
                </a:solidFill>
              </a:rPr>
              <a:t>- la norma consentirebbe l’uso dei voti solamente nella valutazione finale</a:t>
            </a:r>
          </a:p>
          <a:p>
            <a:pPr marL="341310" indent="-341310" algn="just" defTabSz="914400">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000" b="0">
                <a:latin typeface="Arial"/>
                <a:ea typeface="Arial"/>
                <a:cs typeface="Arial"/>
                <a:sym typeface="Arial"/>
              </a:defRPr>
            </a:pPr>
            <a:r>
              <a:t>perché presuppone che i voti possano essere considerati vere e proprie unità di misura di una scala perfetta, con intervalli tra loro perfettamente uguali – </a:t>
            </a:r>
            <a:r>
              <a:rPr>
                <a:solidFill>
                  <a:srgbClr val="FF0000"/>
                </a:solidFill>
              </a:rPr>
              <a:t>addirittura uso di mezzi voti</a:t>
            </a:r>
            <a:r>
              <a:t>…</a:t>
            </a:r>
          </a:p>
          <a:p>
            <a:pPr marL="341310" indent="-341310" algn="just" defTabSz="914400">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000" b="0">
                <a:latin typeface="Arial"/>
                <a:ea typeface="Arial"/>
                <a:cs typeface="Arial"/>
                <a:sym typeface="Arial"/>
              </a:defRPr>
            </a:pPr>
            <a:r>
              <a:t>perché colloca l’alunno in posizione passiva: il voto diventa inappellabile e rigido;</a:t>
            </a:r>
          </a:p>
          <a:p>
            <a:pPr marL="341310" indent="-341310" algn="just" defTabSz="914400">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000" b="0">
                <a:latin typeface="Arial"/>
                <a:ea typeface="Arial"/>
                <a:cs typeface="Arial"/>
                <a:sym typeface="Arial"/>
              </a:defRPr>
            </a:pPr>
            <a:r>
              <a:t>perché, di fatto, finisce con l’attribuire all’alunno il mancato apprendimento senza coinvolgere più di tanto l’attività didattica del docente;  </a:t>
            </a:r>
          </a:p>
        </p:txBody>
      </p:sp>
      <p:sp>
        <p:nvSpPr>
          <p:cNvPr id="175" name="Numero diapositiva"/>
          <p:cNvSpPr txBox="1">
            <a:spLocks noGrp="1"/>
          </p:cNvSpPr>
          <p:nvPr>
            <p:ph type="sldNum" sz="quarter" idx="4294967295"/>
          </p:nvPr>
        </p:nvSpPr>
        <p:spPr>
          <a:xfrm>
            <a:off x="8382730" y="6245223"/>
            <a:ext cx="304064" cy="29098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u="none"/>
            </a:lvl1pPr>
          </a:lstStyle>
          <a:p>
            <a:fld id="{86CB4B4D-7CA3-9044-876B-883B54F8677D}" type="slidenum">
              <a:t>42</a:t>
            </a:fld>
            <a:endParaRPr/>
          </a:p>
        </p:txBody>
      </p:sp>
    </p:spTree>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CONTINUAZIONE"/>
          <p:cNvSpPr txBox="1"/>
          <p:nvPr/>
        </p:nvSpPr>
        <p:spPr>
          <a:xfrm>
            <a:off x="441007" y="352966"/>
            <a:ext cx="8138160" cy="4370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defTabSz="914400">
              <a:tabLst>
                <a:tab pos="914400" algn="l"/>
                <a:tab pos="1828800" algn="l"/>
                <a:tab pos="2743200" algn="l"/>
                <a:tab pos="3657600" algn="l"/>
                <a:tab pos="4572000" algn="l"/>
                <a:tab pos="5486400" algn="l"/>
                <a:tab pos="6400800" algn="l"/>
                <a:tab pos="7315200" algn="l"/>
                <a:tab pos="8229600" algn="l"/>
                <a:tab pos="9144000" algn="l"/>
                <a:tab pos="10058400" algn="l"/>
              </a:tabLst>
              <a:defRPr sz="2400">
                <a:latin typeface="Arial"/>
                <a:ea typeface="Arial"/>
                <a:cs typeface="Arial"/>
                <a:sym typeface="Arial"/>
              </a:defRPr>
            </a:lvl1pPr>
          </a:lstStyle>
          <a:p>
            <a:r>
              <a:t>LA VALUTAZIONE NUMERICA E’ INADEGUATA?</a:t>
            </a:r>
          </a:p>
        </p:txBody>
      </p:sp>
      <p:sp>
        <p:nvSpPr>
          <p:cNvPr id="178" name="perché non induce l’autointerrogazione dell’insegnante e non sollecita il suo bisogno formativo;…"/>
          <p:cNvSpPr txBox="1"/>
          <p:nvPr/>
        </p:nvSpPr>
        <p:spPr>
          <a:xfrm>
            <a:off x="441007" y="1196972"/>
            <a:ext cx="8138160" cy="52892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marL="341309" indent="-341309" algn="just" defTabSz="914400">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200" b="0">
                <a:latin typeface="Arial"/>
                <a:ea typeface="Arial"/>
                <a:cs typeface="Arial"/>
                <a:sym typeface="Arial"/>
              </a:defRPr>
            </a:pPr>
            <a:r>
              <a:t>perché non induce l’autointerrogazione dell’insegnante e non sollecita il suo bisogno formativo;</a:t>
            </a:r>
          </a:p>
          <a:p>
            <a:pPr marL="341309" indent="-341309" algn="just" defTabSz="914400">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200" b="0">
                <a:latin typeface="Arial"/>
                <a:ea typeface="Arial"/>
                <a:cs typeface="Arial"/>
                <a:sym typeface="Arial"/>
              </a:defRPr>
            </a:pPr>
            <a:r>
              <a:t>perché soprattutto quando è pesantemente negativo incide sull’autostima, sull’autoefficacia e sulla motivazione o demotivazione degli alunni che può alimentare il rischio di dispersione;</a:t>
            </a:r>
          </a:p>
          <a:p>
            <a:pPr marL="341309" indent="-341309" algn="just" defTabSz="914400">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200" b="0">
                <a:latin typeface="Arial"/>
                <a:ea typeface="Arial"/>
                <a:cs typeface="Arial"/>
                <a:sym typeface="Arial"/>
              </a:defRPr>
            </a:pPr>
            <a:r>
              <a:t>perchè non aiuta il processo degli alunni ad apprendere ad autovalutarsi;</a:t>
            </a:r>
          </a:p>
          <a:p>
            <a:pPr marL="341309" indent="-341309" algn="just" defTabSz="914400">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200" b="0">
                <a:latin typeface="Arial"/>
                <a:ea typeface="Arial"/>
                <a:cs typeface="Arial"/>
                <a:sym typeface="Arial"/>
              </a:defRPr>
            </a:pPr>
            <a:r>
              <a:t>perché  stimola il confronto inutile e dannoso nel gruppo e tra le famiglie tra “chi è più bravo” e chi lo è meno con una classifica, anziché sollecitare la cooperazione e relazione di aiuto;</a:t>
            </a:r>
          </a:p>
          <a:p>
            <a:pPr marL="341309" indent="-341309" algn="just" defTabSz="914400">
              <a:spcBef>
                <a:spcPts val="5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200" b="0">
                <a:latin typeface="Arial"/>
                <a:ea typeface="Arial"/>
                <a:cs typeface="Arial"/>
                <a:sym typeface="Arial"/>
              </a:defRPr>
            </a:pPr>
            <a:r>
              <a:t>tende inevitabilmente a produrre confusione tra “conoscenza” e “competenza” che finisce con il rendere quest’ultima del tutto accessoria e complementare. </a:t>
            </a:r>
          </a:p>
        </p:txBody>
      </p:sp>
      <p:sp>
        <p:nvSpPr>
          <p:cNvPr id="179" name="Numero diapositiva"/>
          <p:cNvSpPr txBox="1">
            <a:spLocks noGrp="1"/>
          </p:cNvSpPr>
          <p:nvPr>
            <p:ph type="sldNum" sz="quarter" idx="4294967295"/>
          </p:nvPr>
        </p:nvSpPr>
        <p:spPr>
          <a:xfrm>
            <a:off x="8382730" y="6245223"/>
            <a:ext cx="304064" cy="29098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u="none"/>
            </a:lvl1pPr>
          </a:lstStyle>
          <a:p>
            <a:fld id="{86CB4B4D-7CA3-9044-876B-883B54F8677D}" type="slidenum">
              <a:t>43</a:t>
            </a:fld>
            <a:endParaRPr/>
          </a:p>
        </p:txBody>
      </p:sp>
    </p:spTree>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Cosa al posto dei voti?"/>
          <p:cNvSpPr txBox="1"/>
          <p:nvPr/>
        </p:nvSpPr>
        <p:spPr>
          <a:xfrm>
            <a:off x="514032" y="322256"/>
            <a:ext cx="8138160" cy="4984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defTabSz="914400">
              <a:tabLst>
                <a:tab pos="914400" algn="l"/>
                <a:tab pos="1828800" algn="l"/>
                <a:tab pos="2743200" algn="l"/>
                <a:tab pos="3657600" algn="l"/>
                <a:tab pos="4572000" algn="l"/>
                <a:tab pos="5486400" algn="l"/>
                <a:tab pos="6400800" algn="l"/>
                <a:tab pos="7315200" algn="l"/>
                <a:tab pos="8229600" algn="l"/>
                <a:tab pos="9144000" algn="l"/>
                <a:tab pos="10058400" algn="l"/>
              </a:tabLst>
              <a:defRPr sz="2900">
                <a:latin typeface="Arial"/>
                <a:ea typeface="Arial"/>
                <a:cs typeface="Arial"/>
                <a:sym typeface="Arial"/>
              </a:defRPr>
            </a:lvl1pPr>
          </a:lstStyle>
          <a:p>
            <a:r>
              <a:t>Cosa al posto dei voti?</a:t>
            </a:r>
          </a:p>
        </p:txBody>
      </p:sp>
      <p:sp>
        <p:nvSpPr>
          <p:cNvPr id="182" name="Oltre alla valutazione formativa che poggia su verifiche informali ci possono essere delle verifiche formali che portano alla valutazione sommativa.…"/>
          <p:cNvSpPr txBox="1"/>
          <p:nvPr/>
        </p:nvSpPr>
        <p:spPr>
          <a:xfrm>
            <a:off x="441007" y="1196975"/>
            <a:ext cx="8138160" cy="490580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marL="341310" indent="-341310" algn="just" defTabSz="914400">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800" b="0">
                <a:latin typeface="Arial"/>
                <a:ea typeface="Arial"/>
                <a:cs typeface="Arial"/>
                <a:sym typeface="Arial"/>
              </a:defRPr>
            </a:pPr>
            <a:r>
              <a:t>Oltre alla valutazione formativa che poggia su verifiche informali ci possono essere delle verifiche formali che portano alla valutazione sommativa.</a:t>
            </a:r>
          </a:p>
          <a:p>
            <a:pPr marL="341310" indent="-341310" algn="just" defTabSz="914400">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800" b="0">
                <a:latin typeface="Arial"/>
                <a:ea typeface="Arial"/>
                <a:cs typeface="Arial"/>
                <a:sym typeface="Arial"/>
              </a:defRPr>
            </a:pPr>
            <a:r>
              <a:t>Sotto alle verifiche formali possiamo usare una legenda con le indicazioni più esplicative possibili:</a:t>
            </a:r>
          </a:p>
          <a:p>
            <a:pPr marL="341310" indent="-341310" algn="just" defTabSz="914400">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800" b="0">
                <a:latin typeface="Arial"/>
                <a:ea typeface="Arial"/>
                <a:cs typeface="Arial"/>
                <a:sym typeface="Arial"/>
              </a:defRPr>
            </a:pPr>
            <a:r>
              <a:t>questi aspetti sono padroneggiati  in modo (parziale,basilare,intermedio,avanzato ecc)</a:t>
            </a:r>
          </a:p>
          <a:p>
            <a:pPr marL="341310" indent="-341310" algn="just" defTabSz="914400">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800" b="0">
                <a:latin typeface="Arial"/>
                <a:ea typeface="Arial"/>
                <a:cs typeface="Arial"/>
                <a:sym typeface="Arial"/>
              </a:defRPr>
            </a:pPr>
            <a:r>
              <a:t>su questi altri dobbiamo soffermarci ancora;</a:t>
            </a:r>
          </a:p>
          <a:p>
            <a:pPr marL="341310" indent="-341310" algn="just" defTabSz="914400">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800" b="0">
                <a:latin typeface="Arial"/>
                <a:ea typeface="Arial"/>
                <a:cs typeface="Arial"/>
                <a:sym typeface="Arial"/>
              </a:defRPr>
            </a:pPr>
            <a:r>
              <a:t>questi invece dobbiamo affrontarli daccapo.</a:t>
            </a:r>
          </a:p>
        </p:txBody>
      </p:sp>
      <p:sp>
        <p:nvSpPr>
          <p:cNvPr id="183" name="Numero diapositiva"/>
          <p:cNvSpPr txBox="1">
            <a:spLocks noGrp="1"/>
          </p:cNvSpPr>
          <p:nvPr>
            <p:ph type="sldNum" sz="quarter" idx="4294967295"/>
          </p:nvPr>
        </p:nvSpPr>
        <p:spPr>
          <a:xfrm>
            <a:off x="8382730" y="6245223"/>
            <a:ext cx="304064" cy="29098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u="none"/>
            </a:lvl1pPr>
          </a:lstStyle>
          <a:p>
            <a:fld id="{86CB4B4D-7CA3-9044-876B-883B54F8677D}" type="slidenum">
              <a:t>44</a:t>
            </a:fld>
            <a:endParaRPr/>
          </a:p>
        </p:txBody>
      </p:sp>
    </p:spTree>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Numero diapositiva"/>
          <p:cNvSpPr txBox="1">
            <a:spLocks noGrp="1"/>
          </p:cNvSpPr>
          <p:nvPr>
            <p:ph type="sldNum" sz="quarter" idx="4294967295"/>
          </p:nvPr>
        </p:nvSpPr>
        <p:spPr>
          <a:xfrm>
            <a:off x="8382730" y="6245223"/>
            <a:ext cx="304064" cy="29098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u="none"/>
            </a:lvl1pPr>
          </a:lstStyle>
          <a:p>
            <a:fld id="{86CB4B4D-7CA3-9044-876B-883B54F8677D}" type="slidenum">
              <a:t>45</a:t>
            </a:fld>
            <a:endParaRPr/>
          </a:p>
        </p:txBody>
      </p:sp>
      <p:sp>
        <p:nvSpPr>
          <p:cNvPr id="186" name="PER ELABORARE UN BUON “GIUDIZIO”"/>
          <p:cNvSpPr txBox="1"/>
          <p:nvPr/>
        </p:nvSpPr>
        <p:spPr>
          <a:xfrm>
            <a:off x="441007" y="346824"/>
            <a:ext cx="8138160" cy="44935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defTabSz="914400">
              <a:tabLst>
                <a:tab pos="914400" algn="l"/>
                <a:tab pos="1828800" algn="l"/>
                <a:tab pos="2743200" algn="l"/>
                <a:tab pos="3657600" algn="l"/>
                <a:tab pos="4572000" algn="l"/>
                <a:tab pos="5486400" algn="l"/>
                <a:tab pos="6400800" algn="l"/>
                <a:tab pos="7315200" algn="l"/>
                <a:tab pos="8229600" algn="l"/>
                <a:tab pos="9144000" algn="l"/>
                <a:tab pos="10058400" algn="l"/>
              </a:tabLst>
              <a:defRPr sz="2500">
                <a:latin typeface="Arial"/>
                <a:ea typeface="Arial"/>
                <a:cs typeface="Arial"/>
                <a:sym typeface="Arial"/>
              </a:defRPr>
            </a:lvl1pPr>
          </a:lstStyle>
          <a:p>
            <a:r>
              <a:t>PER ELABORARE UN BUON “GIUDIZIO”</a:t>
            </a:r>
          </a:p>
        </p:txBody>
      </p:sp>
      <p:sp>
        <p:nvSpPr>
          <p:cNvPr id="187" name="Dati ricavati da più fonti…"/>
          <p:cNvSpPr txBox="1"/>
          <p:nvPr/>
        </p:nvSpPr>
        <p:spPr>
          <a:xfrm>
            <a:off x="514032" y="1196972"/>
            <a:ext cx="8138160" cy="45264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marL="341310" indent="-341310" algn="just" defTabSz="914400">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400" b="0">
                <a:latin typeface="Arial"/>
                <a:ea typeface="Arial"/>
                <a:cs typeface="Arial"/>
                <a:sym typeface="Arial"/>
              </a:defRPr>
            </a:pPr>
            <a:r>
              <a:t>Dati ricavati da più fonti</a:t>
            </a:r>
          </a:p>
          <a:p>
            <a:pPr marL="341310" indent="-341310" algn="just" defTabSz="914400">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400" b="0">
                <a:latin typeface="Arial"/>
                <a:ea typeface="Arial"/>
                <a:cs typeface="Arial"/>
                <a:sym typeface="Arial"/>
              </a:defRPr>
            </a:pPr>
            <a:r>
              <a:t>Scarto tra livelli di partenza e livelli di arrivo</a:t>
            </a:r>
          </a:p>
          <a:p>
            <a:pPr marL="341310" indent="-341310" algn="just" defTabSz="914400">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400" b="0">
                <a:latin typeface="Arial"/>
                <a:ea typeface="Arial"/>
                <a:cs typeface="Arial"/>
                <a:sym typeface="Arial"/>
              </a:defRPr>
            </a:pPr>
            <a:r>
              <a:t>Standard della classe</a:t>
            </a:r>
          </a:p>
          <a:p>
            <a:pPr marL="341310" indent="-341310" algn="just" defTabSz="914400">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400" b="0">
                <a:latin typeface="Arial"/>
                <a:ea typeface="Arial"/>
                <a:cs typeface="Arial"/>
                <a:sym typeface="Arial"/>
              </a:defRPr>
            </a:pPr>
            <a:r>
              <a:t>Standard dei documenti ministeriali</a:t>
            </a:r>
          </a:p>
          <a:p>
            <a:pPr marL="341310" indent="-341310" algn="just" defTabSz="914400">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400" b="0">
                <a:latin typeface="Arial"/>
                <a:ea typeface="Arial"/>
                <a:cs typeface="Arial"/>
                <a:sym typeface="Arial"/>
              </a:defRPr>
            </a:pPr>
            <a:r>
              <a:t>Tenendo conto delle difficoltà di apprendimento</a:t>
            </a:r>
          </a:p>
          <a:p>
            <a:pPr marL="341310" indent="-341310" algn="just" defTabSz="914400">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400" b="0">
                <a:latin typeface="Arial"/>
                <a:ea typeface="Arial"/>
                <a:cs typeface="Arial"/>
                <a:sym typeface="Arial"/>
              </a:defRPr>
            </a:pPr>
            <a:r>
              <a:t>Del lavoro del gruppo che consente un miglioramento reciproco</a:t>
            </a:r>
          </a:p>
          <a:p>
            <a:pPr marL="341310" indent="-341310" algn="just" defTabSz="914400">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400" b="0">
                <a:latin typeface="Arial"/>
                <a:ea typeface="Arial"/>
                <a:cs typeface="Arial"/>
                <a:sym typeface="Arial"/>
              </a:defRPr>
            </a:pPr>
            <a:r>
              <a:t>Delle rubriche valutative, diario di bordo, descrittori</a:t>
            </a:r>
          </a:p>
          <a:p>
            <a:pPr marL="341310" indent="-341310" algn="just" defTabSz="914400">
              <a:spcBef>
                <a:spcPts val="6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400" b="0" i="1">
                <a:latin typeface="Arial"/>
                <a:ea typeface="Arial"/>
                <a:cs typeface="Arial"/>
                <a:sym typeface="Arial"/>
              </a:defRPr>
            </a:pPr>
            <a:r>
              <a:t>Con la consapevolezza che il processo valutativo è un processo di alta responsabilità fatto da un soggetto professionista,ma che ha anche il suo sistema di valori… </a:t>
            </a:r>
          </a:p>
        </p:txBody>
      </p:sp>
    </p:spTree>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 name="Valutazione del secondo ciclo, il DPR n. 122 del 2009, valutazione delle singole discipline, valutazione ed Esame di Stato (ammissione esame di Stato, credito scolastico, svolgimento esame secondo grado, studenti disabili, studenti DSA)…"/>
          <p:cNvSpPr txBox="1"/>
          <p:nvPr/>
        </p:nvSpPr>
        <p:spPr>
          <a:xfrm>
            <a:off x="395130" y="312138"/>
            <a:ext cx="8170630" cy="62263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lgn="ctr" defTabSz="457200">
              <a:lnSpc>
                <a:spcPct val="120000"/>
              </a:lnSpc>
              <a:defRPr sz="2400">
                <a:uFill>
                  <a:solidFill>
                    <a:srgbClr val="000000"/>
                  </a:solidFill>
                </a:uFill>
                <a:latin typeface="Helvetica Neue"/>
                <a:ea typeface="Helvetica Neue"/>
                <a:cs typeface="Helvetica Neue"/>
                <a:sym typeface="Helvetica Neue"/>
              </a:defRPr>
            </a:pPr>
            <a:endParaRPr/>
          </a:p>
          <a:p>
            <a:pPr algn="ctr" defTabSz="457200">
              <a:lnSpc>
                <a:spcPct val="120000"/>
              </a:lnSpc>
              <a:defRPr sz="2200">
                <a:uFill>
                  <a:solidFill>
                    <a:srgbClr val="000000"/>
                  </a:solidFill>
                </a:uFill>
                <a:latin typeface="Arial"/>
                <a:ea typeface="Arial"/>
                <a:cs typeface="Arial"/>
                <a:sym typeface="Arial"/>
              </a:defRPr>
            </a:pPr>
            <a:r>
              <a:t>Risorse cognitive (attive)</a:t>
            </a:r>
          </a:p>
          <a:p>
            <a:pPr marL="457200" indent="-228600" algn="just" defTabSz="449580">
              <a:buSzPct val="100000"/>
              <a:buFont typeface="Symbol"/>
              <a:buChar char="·"/>
              <a:defRPr sz="1700" b="0">
                <a:uFill>
                  <a:solidFill>
                    <a:srgbClr val="000000"/>
                  </a:solidFill>
                </a:uFill>
                <a:latin typeface="Arial"/>
                <a:ea typeface="Arial"/>
                <a:cs typeface="Arial"/>
                <a:sym typeface="Arial"/>
              </a:defRPr>
            </a:pPr>
            <a:r>
              <a:t>Completezza e precisione </a:t>
            </a:r>
          </a:p>
          <a:p>
            <a:pPr marL="457200" indent="-228600" algn="just" defTabSz="449580">
              <a:buSzPct val="100000"/>
              <a:buFont typeface="Symbol"/>
              <a:buChar char="·"/>
              <a:defRPr sz="1700" b="0">
                <a:uFill>
                  <a:solidFill>
                    <a:srgbClr val="000000"/>
                  </a:solidFill>
                </a:uFill>
                <a:latin typeface="Arial"/>
                <a:ea typeface="Arial"/>
                <a:cs typeface="Arial"/>
                <a:sym typeface="Arial"/>
              </a:defRPr>
            </a:pPr>
            <a:r>
              <a:t>Autonomia </a:t>
            </a:r>
          </a:p>
          <a:p>
            <a:pPr marL="457200" indent="-228600" algn="just" defTabSz="449580">
              <a:buSzPct val="100000"/>
              <a:buFont typeface="Symbol"/>
              <a:buChar char="·"/>
              <a:defRPr sz="1700" b="0">
                <a:uFill>
                  <a:solidFill>
                    <a:srgbClr val="000000"/>
                  </a:solidFill>
                </a:uFill>
                <a:latin typeface="Arial"/>
                <a:ea typeface="Arial"/>
                <a:cs typeface="Arial"/>
                <a:sym typeface="Arial"/>
              </a:defRPr>
            </a:pPr>
            <a:r>
              <a:t>Padronanza del linguaggio</a:t>
            </a:r>
          </a:p>
          <a:p>
            <a:pPr marL="457200" indent="-228600" algn="just" defTabSz="449580">
              <a:buSzPct val="100000"/>
              <a:buFont typeface="Symbol"/>
              <a:buChar char="·"/>
              <a:defRPr sz="1700" b="0">
                <a:uFill>
                  <a:solidFill>
                    <a:srgbClr val="000000"/>
                  </a:solidFill>
                </a:uFill>
                <a:latin typeface="Arial"/>
                <a:ea typeface="Arial"/>
                <a:cs typeface="Arial"/>
                <a:sym typeface="Arial"/>
              </a:defRPr>
            </a:pPr>
            <a:r>
              <a:t>Consapevolezza del senso dell’azione</a:t>
            </a:r>
          </a:p>
          <a:p>
            <a:pPr marL="457200" indent="-228600" algn="just" defTabSz="449580">
              <a:buSzPct val="100000"/>
              <a:buFont typeface="Symbol"/>
              <a:buChar char="·"/>
              <a:defRPr sz="1700" b="0">
                <a:uFill>
                  <a:solidFill>
                    <a:srgbClr val="000000"/>
                  </a:solidFill>
                </a:uFill>
                <a:latin typeface="Arial"/>
                <a:ea typeface="Arial"/>
                <a:cs typeface="Arial"/>
                <a:sym typeface="Arial"/>
              </a:defRPr>
            </a:pPr>
            <a:r>
              <a:t>Autosviluppo </a:t>
            </a:r>
          </a:p>
          <a:p>
            <a:pPr algn="just" defTabSz="449580">
              <a:defRPr sz="1700" b="0">
                <a:uFill>
                  <a:solidFill>
                    <a:srgbClr val="000000"/>
                  </a:solidFill>
                </a:uFill>
                <a:latin typeface="Calibri"/>
                <a:ea typeface="Calibri"/>
                <a:cs typeface="Calibri"/>
                <a:sym typeface="Calibri"/>
              </a:defRPr>
            </a:pPr>
            <a:endParaRPr/>
          </a:p>
          <a:p>
            <a:pPr algn="just" defTabSz="449580">
              <a:defRPr sz="1700" b="0">
                <a:uFill>
                  <a:solidFill>
                    <a:srgbClr val="000000"/>
                  </a:solidFill>
                </a:uFill>
                <a:latin typeface="Arial"/>
                <a:ea typeface="Arial"/>
                <a:cs typeface="Arial"/>
                <a:sym typeface="Arial"/>
              </a:defRPr>
            </a:pPr>
            <a:r>
              <a:t>LIVELLO _____________________</a:t>
            </a:r>
          </a:p>
          <a:p>
            <a:pPr algn="just" defTabSz="449580">
              <a:defRPr sz="1700" b="0">
                <a:uFill>
                  <a:solidFill>
                    <a:srgbClr val="000000"/>
                  </a:solidFill>
                </a:uFill>
                <a:latin typeface="Calibri"/>
                <a:ea typeface="Calibri"/>
                <a:cs typeface="Calibri"/>
                <a:sym typeface="Calibri"/>
              </a:defRPr>
            </a:pPr>
            <a:endParaRPr/>
          </a:p>
          <a:p>
            <a:pPr algn="just" defTabSz="449580">
              <a:defRPr sz="1700">
                <a:uFill>
                  <a:solidFill>
                    <a:srgbClr val="000000"/>
                  </a:solidFill>
                </a:uFill>
                <a:latin typeface="Calibri"/>
                <a:ea typeface="Calibri"/>
                <a:cs typeface="Calibri"/>
                <a:sym typeface="Calibri"/>
              </a:defRPr>
            </a:pPr>
            <a:r>
              <a:t>                                             </a:t>
            </a:r>
            <a:r>
              <a:rPr>
                <a:latin typeface="Arial"/>
                <a:ea typeface="Arial"/>
                <a:cs typeface="Arial"/>
                <a:sym typeface="Arial"/>
              </a:rPr>
              <a:t> </a:t>
            </a:r>
            <a:r>
              <a:rPr sz="2600">
                <a:latin typeface="Arial"/>
                <a:ea typeface="Arial"/>
                <a:cs typeface="Arial"/>
                <a:sym typeface="Arial"/>
              </a:rPr>
              <a:t> </a:t>
            </a:r>
            <a:r>
              <a:rPr sz="2200">
                <a:latin typeface="Arial"/>
                <a:ea typeface="Arial"/>
                <a:cs typeface="Arial"/>
                <a:sym typeface="Arial"/>
              </a:rPr>
              <a:t>Capacità di processo</a:t>
            </a:r>
          </a:p>
          <a:p>
            <a:pPr marL="457200" indent="-228600" algn="just" defTabSz="449580">
              <a:buSzPct val="100000"/>
              <a:buFont typeface="Symbol"/>
              <a:buChar char="·"/>
              <a:defRPr sz="1700" b="0">
                <a:uFill>
                  <a:solidFill>
                    <a:srgbClr val="000000"/>
                  </a:solidFill>
                </a:uFill>
                <a:latin typeface="Arial"/>
                <a:ea typeface="Arial"/>
                <a:cs typeface="Arial"/>
                <a:sym typeface="Arial"/>
              </a:defRPr>
            </a:pPr>
            <a:r>
              <a:t>ordine e logica</a:t>
            </a:r>
          </a:p>
          <a:p>
            <a:pPr marL="457200" indent="-228600" algn="just" defTabSz="449580">
              <a:buSzPct val="100000"/>
              <a:buFont typeface="Symbol"/>
              <a:buChar char="·"/>
              <a:defRPr sz="1700" b="0">
                <a:uFill>
                  <a:solidFill>
                    <a:srgbClr val="000000"/>
                  </a:solidFill>
                </a:uFill>
                <a:latin typeface="Arial"/>
                <a:ea typeface="Arial"/>
                <a:cs typeface="Arial"/>
                <a:sym typeface="Arial"/>
              </a:defRPr>
            </a:pPr>
            <a:r>
              <a:t>gestione del tempo e dello spazio</a:t>
            </a:r>
          </a:p>
          <a:p>
            <a:pPr marL="457200" indent="-228600" algn="just" defTabSz="449580">
              <a:buSzPct val="100000"/>
              <a:buFont typeface="Symbol"/>
              <a:buChar char="·"/>
              <a:defRPr sz="1700" b="0">
                <a:uFill>
                  <a:solidFill>
                    <a:srgbClr val="000000"/>
                  </a:solidFill>
                </a:uFill>
                <a:latin typeface="Arial"/>
                <a:ea typeface="Arial"/>
                <a:cs typeface="Arial"/>
                <a:sym typeface="Arial"/>
              </a:defRPr>
            </a:pPr>
            <a:r>
              <a:t>comunicazione efficace </a:t>
            </a:r>
          </a:p>
          <a:p>
            <a:pPr marL="457200" indent="-228600" algn="just" defTabSz="449580">
              <a:buSzPct val="100000"/>
              <a:buFont typeface="Symbol"/>
              <a:buChar char="·"/>
              <a:defRPr sz="1700" b="0">
                <a:uFill>
                  <a:solidFill>
                    <a:srgbClr val="000000"/>
                  </a:solidFill>
                </a:uFill>
                <a:latin typeface="Arial"/>
                <a:ea typeface="Arial"/>
                <a:cs typeface="Arial"/>
                <a:sym typeface="Arial"/>
              </a:defRPr>
            </a:pPr>
            <a:r>
              <a:t>metodo di ricerca</a:t>
            </a:r>
          </a:p>
          <a:p>
            <a:pPr marL="457200" indent="-228600" algn="just" defTabSz="449580">
              <a:buSzPct val="100000"/>
              <a:buFont typeface="Symbol"/>
              <a:buChar char="·"/>
              <a:defRPr sz="1700" b="0">
                <a:uFill>
                  <a:solidFill>
                    <a:srgbClr val="000000"/>
                  </a:solidFill>
                </a:uFill>
                <a:latin typeface="Arial"/>
                <a:ea typeface="Arial"/>
                <a:cs typeface="Arial"/>
                <a:sym typeface="Arial"/>
              </a:defRPr>
            </a:pPr>
            <a:r>
              <a:t>lavoro in gruppo</a:t>
            </a:r>
          </a:p>
          <a:p>
            <a:pPr marL="457200" indent="-228600" algn="just" defTabSz="449580">
              <a:buSzPct val="100000"/>
              <a:buFont typeface="Symbol"/>
              <a:buChar char="·"/>
              <a:defRPr sz="1700" b="0">
                <a:uFill>
                  <a:solidFill>
                    <a:srgbClr val="000000"/>
                  </a:solidFill>
                </a:uFill>
                <a:latin typeface="Arial"/>
                <a:ea typeface="Arial"/>
                <a:cs typeface="Arial"/>
                <a:sym typeface="Arial"/>
              </a:defRPr>
            </a:pPr>
            <a:r>
              <a:t>gestione positiva di problemi e progetti </a:t>
            </a:r>
          </a:p>
          <a:p>
            <a:pPr marL="457200" indent="-228600" algn="just" defTabSz="449580">
              <a:buSzPct val="100000"/>
              <a:buFont typeface="Symbol"/>
              <a:buChar char="·"/>
              <a:defRPr sz="1700" b="0">
                <a:uFill>
                  <a:solidFill>
                    <a:srgbClr val="000000"/>
                  </a:solidFill>
                </a:uFill>
                <a:latin typeface="Arial"/>
                <a:ea typeface="Arial"/>
                <a:cs typeface="Arial"/>
                <a:sym typeface="Arial"/>
              </a:defRPr>
            </a:pPr>
            <a:r>
              <a:t>documentazione di quanto fatto ed appreso (come ho imparato)</a:t>
            </a:r>
          </a:p>
          <a:p>
            <a:pPr algn="just" defTabSz="449580">
              <a:defRPr sz="1700" b="0">
                <a:uFill>
                  <a:solidFill>
                    <a:srgbClr val="000000"/>
                  </a:solidFill>
                </a:uFill>
                <a:latin typeface="Calibri"/>
                <a:ea typeface="Calibri"/>
                <a:cs typeface="Calibri"/>
                <a:sym typeface="Calibri"/>
              </a:defRPr>
            </a:pPr>
            <a:endParaRPr/>
          </a:p>
          <a:p>
            <a:pPr algn="just" defTabSz="449580">
              <a:defRPr sz="1700" b="0">
                <a:uFill>
                  <a:solidFill>
                    <a:srgbClr val="000000"/>
                  </a:solidFill>
                </a:uFill>
                <a:latin typeface="Arial"/>
                <a:ea typeface="Arial"/>
                <a:cs typeface="Arial"/>
                <a:sym typeface="Arial"/>
              </a:defRPr>
            </a:pPr>
            <a:r>
              <a:t>LIVELLO _____________________</a:t>
            </a:r>
          </a:p>
          <a:p>
            <a:pPr algn="just" defTabSz="449580">
              <a:defRPr sz="1700" b="0">
                <a:uFill>
                  <a:solidFill>
                    <a:srgbClr val="000000"/>
                  </a:solidFill>
                </a:uFill>
                <a:latin typeface="Calibri"/>
                <a:ea typeface="Calibri"/>
                <a:cs typeface="Calibri"/>
                <a:sym typeface="Calibri"/>
              </a:defRPr>
            </a:pPr>
            <a:endParaRPr/>
          </a:p>
          <a:p>
            <a:pPr algn="just" defTabSz="449580">
              <a:defRPr sz="1700" b="0">
                <a:uFill>
                  <a:solidFill>
                    <a:srgbClr val="000000"/>
                  </a:solidFill>
                </a:uFill>
                <a:latin typeface="Arial"/>
                <a:ea typeface="Arial"/>
                <a:cs typeface="Arial"/>
                <a:sym typeface="Arial"/>
              </a:defRPr>
            </a:pPr>
            <a:r>
              <a:t>Livelli: a) Parziale; b) Basilare; c) Intermedio; d) Avanzato.</a:t>
            </a:r>
          </a:p>
        </p:txBody>
      </p:sp>
    </p:spTree>
  </p:cSld>
  <p:clrMapOvr>
    <a:masterClrMapping/>
  </p:clrMapOvr>
  <p:transition spd="med"/>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Numero diapositiva"/>
          <p:cNvSpPr txBox="1">
            <a:spLocks noGrp="1"/>
          </p:cNvSpPr>
          <p:nvPr>
            <p:ph type="sldNum" sz="quarter" idx="4294967295"/>
          </p:nvPr>
        </p:nvSpPr>
        <p:spPr>
          <a:xfrm>
            <a:off x="8384891" y="6245224"/>
            <a:ext cx="301905" cy="28882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lstStyle>
            <a:lvl1pPr>
              <a:defRPr u="none"/>
            </a:lvl1pPr>
          </a:lstStyle>
          <a:p>
            <a:fld id="{86CB4B4D-7CA3-9044-876B-883B54F8677D}" type="slidenum">
              <a:t>47</a:t>
            </a:fld>
            <a:endParaRPr/>
          </a:p>
        </p:txBody>
      </p:sp>
      <p:sp>
        <p:nvSpPr>
          <p:cNvPr id="192" name="COMUNITA’ PROFESSIONALE DI DOCENTI"/>
          <p:cNvSpPr txBox="1">
            <a:spLocks noGrp="1"/>
          </p:cNvSpPr>
          <p:nvPr>
            <p:ph type="ctrTitle" idx="4294967295"/>
          </p:nvPr>
        </p:nvSpPr>
        <p:spPr>
          <a:xfrm>
            <a:off x="539750" y="260348"/>
            <a:ext cx="8229600" cy="1143004"/>
          </a:xfrm>
          <a:prstGeom prst="rect">
            <a:avLst/>
          </a:prstGeom>
        </p:spPr>
        <p:txBody>
          <a:bodyPr lIns="45718" tIns="45718" rIns="45718" bIns="45718">
            <a:normAutofit/>
          </a:bodyPr>
          <a:lstStyle>
            <a:lvl1pPr defTabSz="914400">
              <a:defRPr sz="3200" b="1">
                <a:latin typeface="Calibri"/>
                <a:ea typeface="Calibri"/>
                <a:cs typeface="Calibri"/>
                <a:sym typeface="Calibri"/>
              </a:defRPr>
            </a:lvl1pPr>
          </a:lstStyle>
          <a:p>
            <a:r>
              <a:t>COMUNITA’ PROFESSIONALE DI DOCENTI</a:t>
            </a:r>
          </a:p>
        </p:txBody>
      </p:sp>
      <p:sp>
        <p:nvSpPr>
          <p:cNvPr id="193" name="Elementi di eccellenza:…"/>
          <p:cNvSpPr txBox="1">
            <a:spLocks noGrp="1"/>
          </p:cNvSpPr>
          <p:nvPr>
            <p:ph type="subTitle" idx="4294967295"/>
          </p:nvPr>
        </p:nvSpPr>
        <p:spPr>
          <a:xfrm>
            <a:off x="457200" y="1600200"/>
            <a:ext cx="8229600" cy="4525963"/>
          </a:xfrm>
          <a:prstGeom prst="rect">
            <a:avLst/>
          </a:prstGeom>
        </p:spPr>
        <p:txBody>
          <a:bodyPr lIns="45718" tIns="45718" rIns="45718" bIns="45718">
            <a:normAutofit/>
          </a:bodyPr>
          <a:lstStyle/>
          <a:p>
            <a:pPr marL="332613" indent="-332613" defTabSz="886966">
              <a:lnSpc>
                <a:spcPct val="90000"/>
              </a:lnSpc>
              <a:spcBef>
                <a:spcPts val="700"/>
              </a:spcBef>
              <a:defRPr sz="3100">
                <a:latin typeface="Calibri"/>
                <a:ea typeface="Calibri"/>
                <a:cs typeface="Calibri"/>
                <a:sym typeface="Calibri"/>
              </a:defRPr>
            </a:pPr>
            <a:r>
              <a:t>    Elementi di </a:t>
            </a:r>
            <a:r>
              <a:rPr b="1"/>
              <a:t>eccellenza</a:t>
            </a:r>
            <a:r>
              <a:t>:</a:t>
            </a:r>
          </a:p>
          <a:p>
            <a:pPr marL="332613" indent="-332613" defTabSz="886966">
              <a:lnSpc>
                <a:spcPct val="90000"/>
              </a:lnSpc>
              <a:spcBef>
                <a:spcPts val="700"/>
              </a:spcBef>
              <a:buSzPct val="100000"/>
              <a:buChar char="•"/>
              <a:defRPr sz="3100">
                <a:latin typeface="Calibri"/>
                <a:ea typeface="Calibri"/>
                <a:cs typeface="Calibri"/>
                <a:sym typeface="Calibri"/>
              </a:defRPr>
            </a:pPr>
            <a:r>
              <a:t>-costruire valori </a:t>
            </a:r>
            <a:r>
              <a:rPr b="1"/>
              <a:t>condivisi</a:t>
            </a:r>
          </a:p>
          <a:p>
            <a:pPr marL="332613" indent="-332613" defTabSz="886966">
              <a:lnSpc>
                <a:spcPct val="90000"/>
              </a:lnSpc>
              <a:spcBef>
                <a:spcPts val="700"/>
              </a:spcBef>
              <a:buSzPct val="100000"/>
              <a:buChar char="•"/>
              <a:defRPr sz="3100">
                <a:latin typeface="Calibri"/>
                <a:ea typeface="Calibri"/>
                <a:cs typeface="Calibri"/>
                <a:sym typeface="Calibri"/>
              </a:defRPr>
            </a:pPr>
            <a:r>
              <a:t>-focalizzazione sull’</a:t>
            </a:r>
            <a:r>
              <a:rPr b="1"/>
              <a:t>apprendimento</a:t>
            </a:r>
            <a:r>
              <a:t> degli allievi e sull’importanza della </a:t>
            </a:r>
            <a:r>
              <a:rPr b="1"/>
              <a:t>relazione</a:t>
            </a:r>
          </a:p>
          <a:p>
            <a:pPr marL="332613" indent="-332613" defTabSz="886966">
              <a:lnSpc>
                <a:spcPct val="90000"/>
              </a:lnSpc>
              <a:spcBef>
                <a:spcPts val="700"/>
              </a:spcBef>
              <a:buSzPct val="100000"/>
              <a:buChar char="•"/>
              <a:defRPr sz="3100">
                <a:latin typeface="Calibri"/>
                <a:ea typeface="Calibri"/>
                <a:cs typeface="Calibri"/>
                <a:sym typeface="Calibri"/>
              </a:defRPr>
            </a:pPr>
            <a:r>
              <a:t>-</a:t>
            </a:r>
            <a:r>
              <a:rPr b="1"/>
              <a:t>cooperazione</a:t>
            </a:r>
            <a:r>
              <a:t> tra i membri della comunità</a:t>
            </a:r>
          </a:p>
          <a:p>
            <a:pPr marL="332613" indent="-332613" defTabSz="886966">
              <a:lnSpc>
                <a:spcPct val="90000"/>
              </a:lnSpc>
              <a:spcBef>
                <a:spcPts val="700"/>
              </a:spcBef>
              <a:buSzPct val="100000"/>
              <a:buChar char="•"/>
              <a:defRPr sz="3100">
                <a:latin typeface="Calibri"/>
                <a:ea typeface="Calibri"/>
                <a:cs typeface="Calibri"/>
                <a:sym typeface="Calibri"/>
              </a:defRPr>
            </a:pPr>
            <a:r>
              <a:t>-</a:t>
            </a:r>
            <a:r>
              <a:rPr b="1"/>
              <a:t>de-privatizzazione</a:t>
            </a:r>
            <a:r>
              <a:t> delle pratiche didattiche</a:t>
            </a:r>
          </a:p>
          <a:p>
            <a:pPr marL="332613" indent="-332613" defTabSz="886966">
              <a:lnSpc>
                <a:spcPct val="90000"/>
              </a:lnSpc>
              <a:spcBef>
                <a:spcPts val="700"/>
              </a:spcBef>
              <a:buSzPct val="100000"/>
              <a:buChar char="•"/>
              <a:defRPr sz="3100">
                <a:latin typeface="Calibri"/>
                <a:ea typeface="Calibri"/>
                <a:cs typeface="Calibri"/>
                <a:sym typeface="Calibri"/>
              </a:defRPr>
            </a:pPr>
            <a:r>
              <a:t>-trovare tempi per i </a:t>
            </a:r>
            <a:r>
              <a:rPr b="1"/>
              <a:t>dialoghi di riflessione. (</a:t>
            </a:r>
            <a:r>
              <a:t>necessità che andrebbe riconosciuta a livello contrattuale</a:t>
            </a:r>
            <a:r>
              <a:rPr b="1"/>
              <a:t>)</a:t>
            </a:r>
          </a:p>
        </p:txBody>
      </p:sp>
    </p:spTree>
  </p:cSld>
  <p:clrMapOvr>
    <a:masterClrMapping/>
  </p:clrMapOvr>
  <p:transition spd="med"/>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Numero diapositiva"/>
          <p:cNvSpPr txBox="1">
            <a:spLocks noGrp="1"/>
          </p:cNvSpPr>
          <p:nvPr>
            <p:ph type="sldNum" sz="quarter" idx="4294967295"/>
          </p:nvPr>
        </p:nvSpPr>
        <p:spPr>
          <a:xfrm>
            <a:off x="8384891" y="6245224"/>
            <a:ext cx="301905" cy="28882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lstStyle>
            <a:lvl1pPr>
              <a:defRPr u="none"/>
            </a:lvl1pPr>
          </a:lstStyle>
          <a:p>
            <a:fld id="{86CB4B4D-7CA3-9044-876B-883B54F8677D}" type="slidenum">
              <a:t>48</a:t>
            </a:fld>
            <a:endParaRPr/>
          </a:p>
        </p:txBody>
      </p:sp>
      <p:sp>
        <p:nvSpPr>
          <p:cNvPr id="196" name="Contributi neuroscienze"/>
          <p:cNvSpPr txBox="1">
            <a:spLocks noGrp="1"/>
          </p:cNvSpPr>
          <p:nvPr>
            <p:ph type="ctrTitle" idx="4294967295"/>
          </p:nvPr>
        </p:nvSpPr>
        <p:spPr>
          <a:xfrm>
            <a:off x="457200" y="274637"/>
            <a:ext cx="8229600" cy="1143001"/>
          </a:xfrm>
          <a:prstGeom prst="rect">
            <a:avLst/>
          </a:prstGeom>
        </p:spPr>
        <p:txBody>
          <a:bodyPr lIns="45718" tIns="45718" rIns="45718" bIns="45718">
            <a:normAutofit/>
          </a:bodyPr>
          <a:lstStyle>
            <a:lvl1pPr defTabSz="914400">
              <a:defRPr sz="3200" b="1"/>
            </a:lvl1pPr>
          </a:lstStyle>
          <a:p>
            <a:r>
              <a:t>Contributi neuroscienze</a:t>
            </a:r>
          </a:p>
        </p:txBody>
      </p:sp>
      <p:sp>
        <p:nvSpPr>
          <p:cNvPr id="197" name="Antonio Damasio: famoso neuroscienziato portoghese…"/>
          <p:cNvSpPr txBox="1">
            <a:spLocks noGrp="1"/>
          </p:cNvSpPr>
          <p:nvPr>
            <p:ph type="subTitle" idx="4294967295"/>
          </p:nvPr>
        </p:nvSpPr>
        <p:spPr>
          <a:xfrm>
            <a:off x="457200" y="1600200"/>
            <a:ext cx="8229600" cy="4525963"/>
          </a:xfrm>
          <a:prstGeom prst="rect">
            <a:avLst/>
          </a:prstGeom>
        </p:spPr>
        <p:txBody>
          <a:bodyPr lIns="45718" tIns="45718" rIns="45718" bIns="45718">
            <a:normAutofit/>
          </a:bodyPr>
          <a:lstStyle/>
          <a:p>
            <a:pPr marL="339470" indent="-339470" defTabSz="905255">
              <a:spcBef>
                <a:spcPts val="500"/>
              </a:spcBef>
              <a:buSzPct val="100000"/>
              <a:buChar char="•"/>
              <a:defRPr sz="2300" b="1"/>
            </a:pPr>
            <a:r>
              <a:t>Antonio Damasio: </a:t>
            </a:r>
            <a:r>
              <a:rPr b="0"/>
              <a:t>famoso</a:t>
            </a:r>
            <a:r>
              <a:t> </a:t>
            </a:r>
            <a:r>
              <a:rPr b="0"/>
              <a:t>neuroscienziato portoghese</a:t>
            </a:r>
          </a:p>
          <a:p>
            <a:pPr marL="339470" indent="-339470" defTabSz="905255">
              <a:spcBef>
                <a:spcPts val="500"/>
              </a:spcBef>
              <a:buSzPct val="100000"/>
              <a:buChar char="•"/>
              <a:defRPr sz="2300" b="1"/>
            </a:pPr>
            <a:r>
              <a:t>“L’errore di Cartesio”</a:t>
            </a:r>
            <a:r>
              <a:rPr b="0"/>
              <a:t>Emozione, ragione e cervello umano” Negando il dualismo mente-corpo di Cartesio egli afferma che le emozioni, che considera dimensioni cognitive, sono alla base del buon funzionamento della mente. </a:t>
            </a:r>
          </a:p>
          <a:p>
            <a:pPr marL="339470" indent="-339470" defTabSz="905255">
              <a:spcBef>
                <a:spcPts val="500"/>
              </a:spcBef>
              <a:buSzPct val="100000"/>
              <a:buChar char="•"/>
              <a:defRPr sz="2300" b="1"/>
            </a:pPr>
            <a:r>
              <a:t>“Alla ricerca di Spinoza</a:t>
            </a:r>
            <a:r>
              <a:rPr b="0"/>
              <a:t>-Emozioni, sentimenti e cervello”</a:t>
            </a:r>
          </a:p>
          <a:p>
            <a:pPr marL="339470" indent="-339470" defTabSz="905255">
              <a:spcBef>
                <a:spcPts val="500"/>
              </a:spcBef>
              <a:defRPr sz="2300" b="1"/>
            </a:pPr>
            <a:r>
              <a:t>    …</a:t>
            </a:r>
            <a:r>
              <a:rPr b="0"/>
              <a:t>bisogna sempre fare i conti con il mondo affettivo ed emotivo, con il nostro mondo interno; la nostra mente-cervello “sente” i messaggi del corpo…</a:t>
            </a:r>
          </a:p>
          <a:p>
            <a:pPr marL="339470" indent="-339470" defTabSz="905255">
              <a:spcBef>
                <a:spcPts val="500"/>
              </a:spcBef>
              <a:defRPr sz="2300"/>
            </a:pPr>
            <a:r>
              <a:t>    </a:t>
            </a:r>
          </a:p>
        </p:txBody>
      </p:sp>
    </p:spTree>
  </p:cSld>
  <p:clrMapOvr>
    <a:masterClrMapping/>
  </p:clrMapOvr>
  <p:transition spd="med"/>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ANTONIO DAMASIO"/>
          <p:cNvSpPr txBox="1">
            <a:spLocks noGrp="1"/>
          </p:cNvSpPr>
          <p:nvPr>
            <p:ph type="ctrTitle" idx="4294967295"/>
          </p:nvPr>
        </p:nvSpPr>
        <p:spPr>
          <a:xfrm>
            <a:off x="457200" y="274637"/>
            <a:ext cx="8229600" cy="1143001"/>
          </a:xfrm>
          <a:prstGeom prst="rect">
            <a:avLst/>
          </a:prstGeom>
        </p:spPr>
        <p:txBody>
          <a:bodyPr lIns="45718" tIns="45718" rIns="45718" bIns="45718">
            <a:normAutofit/>
          </a:bodyPr>
          <a:lstStyle>
            <a:lvl1pPr defTabSz="914400">
              <a:defRPr sz="3600" b="1">
                <a:latin typeface="Calibri"/>
                <a:ea typeface="Calibri"/>
                <a:cs typeface="Calibri"/>
                <a:sym typeface="Calibri"/>
              </a:defRPr>
            </a:lvl1pPr>
          </a:lstStyle>
          <a:p>
            <a:r>
              <a:t>ANTONIO DAMASIO</a:t>
            </a:r>
          </a:p>
        </p:txBody>
      </p:sp>
      <p:sp>
        <p:nvSpPr>
          <p:cNvPr id="200" name="Antonio Damasio spiega in “L’ Errore di Cartesio” che…"/>
          <p:cNvSpPr txBox="1">
            <a:spLocks noGrp="1"/>
          </p:cNvSpPr>
          <p:nvPr>
            <p:ph type="subTitle" idx="4294967295"/>
          </p:nvPr>
        </p:nvSpPr>
        <p:spPr>
          <a:xfrm>
            <a:off x="395287" y="1989135"/>
            <a:ext cx="8229601" cy="4525965"/>
          </a:xfrm>
          <a:prstGeom prst="rect">
            <a:avLst/>
          </a:prstGeom>
        </p:spPr>
        <p:txBody>
          <a:bodyPr lIns="45718" tIns="45718" rIns="45718" bIns="45718">
            <a:normAutofit/>
          </a:bodyPr>
          <a:lstStyle/>
          <a:p>
            <a:pPr defTabSz="914400">
              <a:spcBef>
                <a:spcPts val="600"/>
              </a:spcBef>
              <a:buSzPct val="100000"/>
              <a:buChar char="•"/>
              <a:defRPr sz="2800">
                <a:latin typeface="Calibri"/>
                <a:ea typeface="Calibri"/>
                <a:cs typeface="Calibri"/>
                <a:sym typeface="Calibri"/>
              </a:defRPr>
            </a:pPr>
            <a:r>
              <a:t>Antonio Damasio spiega in “L’ Errore di Cartesio” che</a:t>
            </a:r>
          </a:p>
          <a:p>
            <a:pPr defTabSz="914400">
              <a:spcBef>
                <a:spcPts val="600"/>
              </a:spcBef>
              <a:defRPr sz="2800">
                <a:latin typeface="Calibri"/>
                <a:ea typeface="Calibri"/>
                <a:cs typeface="Calibri"/>
                <a:sym typeface="Calibri"/>
              </a:defRPr>
            </a:pPr>
            <a:r>
              <a:t>    i sentimenti non sono un lusso ma una componente cruciale della nostra cognizione, consentendo da una parte di </a:t>
            </a:r>
            <a:r>
              <a:rPr b="1"/>
              <a:t>comprendere</a:t>
            </a:r>
            <a:r>
              <a:t> e </a:t>
            </a:r>
            <a:r>
              <a:rPr b="1"/>
              <a:t>comunicare </a:t>
            </a:r>
            <a:r>
              <a:t>i propri stati interni agli altri, e dall’altra di </a:t>
            </a:r>
            <a:r>
              <a:rPr b="1"/>
              <a:t>agire </a:t>
            </a:r>
            <a:r>
              <a:t>come guida interiore e svolgere un ruolo determinante nella nostra capacità di prendere </a:t>
            </a:r>
            <a:r>
              <a:rPr b="1"/>
              <a:t>DECISIONI</a:t>
            </a:r>
            <a:r>
              <a:rPr b="1">
                <a:latin typeface="Arial"/>
                <a:ea typeface="Arial"/>
                <a:cs typeface="Arial"/>
                <a:sym typeface="Arial"/>
              </a:rPr>
              <a:t>.</a:t>
            </a:r>
            <a:r>
              <a:rPr>
                <a:latin typeface="Arial"/>
                <a:ea typeface="Arial"/>
                <a:cs typeface="Arial"/>
                <a:sym typeface="Arial"/>
              </a:rPr>
              <a:t> </a:t>
            </a:r>
          </a:p>
        </p:txBody>
      </p:sp>
      <p:sp>
        <p:nvSpPr>
          <p:cNvPr id="201" name="Numero diapositiva"/>
          <p:cNvSpPr txBox="1">
            <a:spLocks noGrp="1"/>
          </p:cNvSpPr>
          <p:nvPr>
            <p:ph type="sldNum" sz="quarter" idx="4294967295"/>
          </p:nvPr>
        </p:nvSpPr>
        <p:spPr>
          <a:xfrm>
            <a:off x="8384891" y="6245224"/>
            <a:ext cx="301905" cy="28882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lstStyle>
            <a:lvl1pPr>
              <a:defRPr u="none"/>
            </a:lvl1pPr>
          </a:lstStyle>
          <a:p>
            <a:fld id="{86CB4B4D-7CA3-9044-876B-883B54F8677D}" type="slidenum">
              <a:t>49</a:t>
            </a:fld>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Numero diapositiva"/>
          <p:cNvSpPr txBox="1">
            <a:spLocks noGrp="1"/>
          </p:cNvSpPr>
          <p:nvPr>
            <p:ph type="sldNum" sz="quarter" idx="4294967295"/>
          </p:nvPr>
        </p:nvSpPr>
        <p:spPr>
          <a:xfrm>
            <a:off x="8483778" y="6245225"/>
            <a:ext cx="203021" cy="28882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lstStyle>
            <a:lvl1pPr>
              <a:defRPr u="none"/>
            </a:lvl1pPr>
          </a:lstStyle>
          <a:p>
            <a:fld id="{86CB4B4D-7CA3-9044-876B-883B54F8677D}" type="slidenum">
              <a:t>5</a:t>
            </a:fld>
            <a:endParaRPr/>
          </a:p>
        </p:txBody>
      </p:sp>
      <p:sp>
        <p:nvSpPr>
          <p:cNvPr id="35" name="I NEURONI SPECCHIO l’intersoggettività e la ripetitività"/>
          <p:cNvSpPr txBox="1">
            <a:spLocks noGrp="1"/>
          </p:cNvSpPr>
          <p:nvPr>
            <p:ph type="ctrTitle" idx="4294967295"/>
          </p:nvPr>
        </p:nvSpPr>
        <p:spPr>
          <a:xfrm>
            <a:off x="539750" y="404812"/>
            <a:ext cx="8229600" cy="1143001"/>
          </a:xfrm>
          <a:prstGeom prst="rect">
            <a:avLst/>
          </a:prstGeom>
        </p:spPr>
        <p:txBody>
          <a:bodyPr lIns="45718" tIns="45718" rIns="45718" bIns="45718">
            <a:normAutofit/>
          </a:bodyPr>
          <a:lstStyle/>
          <a:p>
            <a:pPr defTabSz="914400">
              <a:defRPr sz="3200" b="1"/>
            </a:pPr>
            <a:r>
              <a:t>I NEURONI SPECCHIO</a:t>
            </a:r>
            <a:br/>
            <a:r>
              <a:t>l’intersoggettività e la ripetitività</a:t>
            </a:r>
          </a:p>
        </p:txBody>
      </p:sp>
      <p:sp>
        <p:nvSpPr>
          <p:cNvPr id="36" name="Voi avete osservato i vostri dirigenti come hanno affrontato la loro professione, hanno esercitato l’autorità o l’autorevolezza, hanno dimostrato competenza giuridico-amministrativa oppure anche competenza di leadership per l’apprendimento;…"/>
          <p:cNvSpPr txBox="1">
            <a:spLocks noGrp="1"/>
          </p:cNvSpPr>
          <p:nvPr>
            <p:ph type="subTitle" idx="4294967295"/>
          </p:nvPr>
        </p:nvSpPr>
        <p:spPr>
          <a:xfrm>
            <a:off x="457200" y="1600200"/>
            <a:ext cx="8229600" cy="4525963"/>
          </a:xfrm>
          <a:prstGeom prst="rect">
            <a:avLst/>
          </a:prstGeom>
        </p:spPr>
        <p:txBody>
          <a:bodyPr lIns="45718" tIns="45718" rIns="45718" bIns="45718">
            <a:normAutofit/>
          </a:bodyPr>
          <a:lstStyle/>
          <a:p>
            <a:pPr defTabSz="914400">
              <a:spcBef>
                <a:spcPts val="700"/>
              </a:spcBef>
              <a:defRPr sz="2000" b="1"/>
            </a:pPr>
            <a:endParaRPr/>
          </a:p>
          <a:p>
            <a:pPr defTabSz="914400">
              <a:spcBef>
                <a:spcPts val="500"/>
              </a:spcBef>
              <a:defRPr sz="2000"/>
            </a:pPr>
            <a:r>
              <a:t>      </a:t>
            </a:r>
            <a:r>
              <a:rPr sz="2400"/>
              <a:t>Voi avete osservato i vostri dirigenti come hanno affrontato la loro professione, hanno esercitato </a:t>
            </a:r>
            <a:r>
              <a:rPr sz="2400" b="1"/>
              <a:t>l’autorità o l’autorevolezza</a:t>
            </a:r>
            <a:r>
              <a:rPr sz="2400"/>
              <a:t>, hanno dimostrato competenza giuridico-amministrativa oppure anche competenza di </a:t>
            </a:r>
            <a:r>
              <a:rPr sz="2400" b="1"/>
              <a:t>leadership per l’apprendimento;</a:t>
            </a:r>
          </a:p>
          <a:p>
            <a:pPr defTabSz="914400">
              <a:spcBef>
                <a:spcPts val="500"/>
              </a:spcBef>
              <a:defRPr sz="2400" b="1"/>
            </a:pPr>
            <a:r>
              <a:t>      - </a:t>
            </a:r>
            <a:r>
              <a:rPr b="0"/>
              <a:t>voi docenti avete osservato i vostri docenti quando vi hanno </a:t>
            </a:r>
            <a:r>
              <a:t>insegnato</a:t>
            </a:r>
            <a:r>
              <a:rPr b="0"/>
              <a:t> e vi hanno </a:t>
            </a:r>
            <a:r>
              <a:t>valutato;</a:t>
            </a:r>
            <a:r>
              <a:rPr b="0"/>
              <a:t> </a:t>
            </a:r>
          </a:p>
          <a:p>
            <a:pPr defTabSz="914400">
              <a:spcBef>
                <a:spcPts val="500"/>
              </a:spcBef>
              <a:defRPr sz="2400"/>
            </a:pPr>
            <a:r>
              <a:t>      - i vostri docenti hanno a loro volta osservato i loro docenti, e via via indietro fino….alla riforma Gentile!</a:t>
            </a:r>
            <a:endParaRPr sz="2000"/>
          </a:p>
          <a:p>
            <a:pPr defTabSz="914400">
              <a:spcBef>
                <a:spcPts val="400"/>
              </a:spcBef>
              <a:defRPr sz="2000"/>
            </a:pPr>
            <a:r>
              <a:t>.. </a:t>
            </a:r>
          </a:p>
        </p:txBody>
      </p:sp>
    </p:spTree>
  </p:cSld>
  <p:clrMapOvr>
    <a:masterClrMapping/>
  </p:clrMapOvr>
  <p:transition spd="med"/>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 name="Numero diapositiva"/>
          <p:cNvSpPr txBox="1">
            <a:spLocks noGrp="1"/>
          </p:cNvSpPr>
          <p:nvPr>
            <p:ph type="sldNum" sz="quarter" idx="4294967295"/>
          </p:nvPr>
        </p:nvSpPr>
        <p:spPr>
          <a:xfrm>
            <a:off x="8384891" y="6245224"/>
            <a:ext cx="301905" cy="28882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lstStyle>
            <a:lvl1pPr>
              <a:defRPr u="none"/>
            </a:lvl1pPr>
          </a:lstStyle>
          <a:p>
            <a:fld id="{86CB4B4D-7CA3-9044-876B-883B54F8677D}" type="slidenum">
              <a:t>50</a:t>
            </a:fld>
            <a:endParaRPr/>
          </a:p>
        </p:txBody>
      </p:sp>
      <p:sp>
        <p:nvSpPr>
          <p:cNvPr id="204" name="I neuroni specchio:Gallese-Rizzolatti"/>
          <p:cNvSpPr txBox="1">
            <a:spLocks noGrp="1"/>
          </p:cNvSpPr>
          <p:nvPr>
            <p:ph type="ctrTitle" idx="4294967295"/>
          </p:nvPr>
        </p:nvSpPr>
        <p:spPr>
          <a:xfrm>
            <a:off x="539750" y="404812"/>
            <a:ext cx="8229600" cy="1143001"/>
          </a:xfrm>
          <a:prstGeom prst="rect">
            <a:avLst/>
          </a:prstGeom>
        </p:spPr>
        <p:txBody>
          <a:bodyPr lIns="45718" tIns="45718" rIns="45718" bIns="45718">
            <a:normAutofit/>
          </a:bodyPr>
          <a:lstStyle>
            <a:lvl1pPr defTabSz="914400">
              <a:defRPr sz="3200" b="1"/>
            </a:lvl1pPr>
          </a:lstStyle>
          <a:p>
            <a:r>
              <a:t>I neuroni specchio:Gallese-Rizzolatti</a:t>
            </a:r>
          </a:p>
        </p:txBody>
      </p:sp>
      <p:sp>
        <p:nvSpPr>
          <p:cNvPr id="205" name="Il neurone specchio è un neurone specifico che si attiva sia quando si compie un’azione sia quando la si osserva mentre è compiuta da altri.…"/>
          <p:cNvSpPr txBox="1">
            <a:spLocks noGrp="1"/>
          </p:cNvSpPr>
          <p:nvPr>
            <p:ph type="subTitle" idx="4294967295"/>
          </p:nvPr>
        </p:nvSpPr>
        <p:spPr>
          <a:xfrm>
            <a:off x="457200" y="1600200"/>
            <a:ext cx="8229600" cy="4525963"/>
          </a:xfrm>
          <a:prstGeom prst="rect">
            <a:avLst/>
          </a:prstGeom>
        </p:spPr>
        <p:txBody>
          <a:bodyPr lIns="45718" tIns="45718" rIns="45718" bIns="45718">
            <a:normAutofit/>
          </a:bodyPr>
          <a:lstStyle/>
          <a:p>
            <a:pPr defTabSz="914400">
              <a:spcBef>
                <a:spcPts val="400"/>
              </a:spcBef>
              <a:defRPr sz="2000" b="1"/>
            </a:pPr>
            <a:r>
              <a:t>Il neurone specchio </a:t>
            </a:r>
            <a:r>
              <a:rPr b="0"/>
              <a:t>è un neurone specifico che si attiva sia quando si compie un’azione sia quando la si osserva mentre è compiuta da altri.</a:t>
            </a:r>
          </a:p>
          <a:p>
            <a:pPr defTabSz="914400">
              <a:spcBef>
                <a:spcPts val="400"/>
              </a:spcBef>
              <a:buSzPct val="100000"/>
              <a:buChar char="•"/>
              <a:defRPr sz="2000"/>
            </a:pPr>
            <a:r>
              <a:t>Il neurone dell’osservatore “</a:t>
            </a:r>
            <a:r>
              <a:rPr b="1"/>
              <a:t>rispecchia</a:t>
            </a:r>
            <a:r>
              <a:t>” quindi il comportamento dell’osservato, come se stesse compiendo l’azione egli stesso.</a:t>
            </a:r>
          </a:p>
          <a:p>
            <a:pPr defTabSz="914400">
              <a:spcBef>
                <a:spcPts val="700"/>
              </a:spcBef>
              <a:buSzPct val="100000"/>
              <a:buChar char="•"/>
              <a:defRPr sz="2000"/>
            </a:pPr>
            <a:endParaRPr/>
          </a:p>
          <a:p>
            <a:pPr defTabSz="914400">
              <a:spcBef>
                <a:spcPts val="400"/>
              </a:spcBef>
              <a:buSzPct val="100000"/>
              <a:buChar char="•"/>
              <a:defRPr sz="2000" b="1"/>
            </a:pPr>
            <a:r>
              <a:t>La scoperta di questi neuroni nel dominio delle azioni ha permesso di evidenziare la “simulazione incarnata”(V.Gallese)</a:t>
            </a:r>
          </a:p>
          <a:p>
            <a:pPr defTabSz="914400">
              <a:spcBef>
                <a:spcPts val="700"/>
              </a:spcBef>
              <a:buSzPct val="100000"/>
              <a:buChar char="•"/>
              <a:defRPr sz="2000"/>
            </a:pPr>
            <a:endParaRPr/>
          </a:p>
          <a:p>
            <a:pPr defTabSz="914400">
              <a:spcBef>
                <a:spcPts val="400"/>
              </a:spcBef>
              <a:buSzPct val="100000"/>
              <a:buChar char="•"/>
              <a:defRPr sz="2000"/>
            </a:pPr>
            <a:r>
              <a:t>I neuroni specchio si attivano anche quando viviamo una particolare </a:t>
            </a:r>
            <a:r>
              <a:rPr b="1"/>
              <a:t>emozione </a:t>
            </a:r>
            <a:r>
              <a:t>e ci aiutano a sintonizzarci sulle emozioni di chi stiamo guardando. Sono un meccanismo cerebrale fondamentale che regge </a:t>
            </a:r>
            <a:r>
              <a:rPr b="1"/>
              <a:t>l’empatia</a:t>
            </a:r>
            <a:r>
              <a:t>. </a:t>
            </a:r>
          </a:p>
        </p:txBody>
      </p:sp>
    </p:spTree>
  </p:cSld>
  <p:clrMapOvr>
    <a:masterClrMapping/>
  </p:clrMapOvr>
  <p:transition spd="med"/>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Numero diapositiva"/>
          <p:cNvSpPr txBox="1">
            <a:spLocks noGrp="1"/>
          </p:cNvSpPr>
          <p:nvPr>
            <p:ph type="sldNum" sz="quarter" idx="4294967295"/>
          </p:nvPr>
        </p:nvSpPr>
        <p:spPr>
          <a:xfrm>
            <a:off x="8384891" y="6245224"/>
            <a:ext cx="301905" cy="28882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lstStyle>
            <a:lvl1pPr>
              <a:defRPr u="none"/>
            </a:lvl1pPr>
          </a:lstStyle>
          <a:p>
            <a:fld id="{86CB4B4D-7CA3-9044-876B-883B54F8677D}" type="slidenum">
              <a:t>51</a:t>
            </a:fld>
            <a:endParaRPr/>
          </a:p>
        </p:txBody>
      </p:sp>
      <p:sp>
        <p:nvSpPr>
          <p:cNvPr id="208" name="I NEURONI SPECCHIO l’intersoggettività e la ripetitività"/>
          <p:cNvSpPr txBox="1">
            <a:spLocks noGrp="1"/>
          </p:cNvSpPr>
          <p:nvPr>
            <p:ph type="ctrTitle" idx="4294967295"/>
          </p:nvPr>
        </p:nvSpPr>
        <p:spPr>
          <a:xfrm>
            <a:off x="539750" y="404812"/>
            <a:ext cx="8229600" cy="1143001"/>
          </a:xfrm>
          <a:prstGeom prst="rect">
            <a:avLst/>
          </a:prstGeom>
        </p:spPr>
        <p:txBody>
          <a:bodyPr lIns="45718" tIns="45718" rIns="45718" bIns="45718">
            <a:normAutofit/>
          </a:bodyPr>
          <a:lstStyle/>
          <a:p>
            <a:pPr defTabSz="914400">
              <a:defRPr sz="3200" b="1"/>
            </a:pPr>
            <a:r>
              <a:t>I NEURONI SPECCHIO</a:t>
            </a:r>
            <a:br/>
            <a:r>
              <a:t>l’intersoggettività e la ripetitività</a:t>
            </a:r>
          </a:p>
        </p:txBody>
      </p:sp>
      <p:sp>
        <p:nvSpPr>
          <p:cNvPr id="209" name="Voi avete osservato i vostri dirigenti come hanno affrontato la loro professione, hanno esercitato l’autorità o l’autorevolezza, hanno dimostrato competenza giuridico-amministrativa oppure anche competenza di leadership per l’apprendimento;…"/>
          <p:cNvSpPr txBox="1">
            <a:spLocks noGrp="1"/>
          </p:cNvSpPr>
          <p:nvPr>
            <p:ph type="subTitle" idx="4294967295"/>
          </p:nvPr>
        </p:nvSpPr>
        <p:spPr>
          <a:xfrm>
            <a:off x="457200" y="1600200"/>
            <a:ext cx="8229600" cy="4525963"/>
          </a:xfrm>
          <a:prstGeom prst="rect">
            <a:avLst/>
          </a:prstGeom>
        </p:spPr>
        <p:txBody>
          <a:bodyPr lIns="45718" tIns="45718" rIns="45718" bIns="45718">
            <a:normAutofit/>
          </a:bodyPr>
          <a:lstStyle/>
          <a:p>
            <a:pPr defTabSz="914400">
              <a:spcBef>
                <a:spcPts val="700"/>
              </a:spcBef>
              <a:defRPr sz="2000" b="1"/>
            </a:pPr>
            <a:endParaRPr/>
          </a:p>
          <a:p>
            <a:pPr defTabSz="914400">
              <a:spcBef>
                <a:spcPts val="500"/>
              </a:spcBef>
              <a:defRPr sz="2000"/>
            </a:pPr>
            <a:r>
              <a:t>      </a:t>
            </a:r>
            <a:r>
              <a:rPr sz="2400"/>
              <a:t>Voi avete osservato i vostri dirigenti come hanno affrontato la loro professione, hanno esercitato </a:t>
            </a:r>
            <a:r>
              <a:rPr sz="2400" b="1"/>
              <a:t>l’autorità o l’autorevolezza</a:t>
            </a:r>
            <a:r>
              <a:rPr sz="2400"/>
              <a:t>, hanno dimostrato competenza giuridico-amministrativa oppure anche competenza di </a:t>
            </a:r>
            <a:r>
              <a:rPr sz="2400" b="1"/>
              <a:t>leadership per l’apprendimento;</a:t>
            </a:r>
          </a:p>
          <a:p>
            <a:pPr defTabSz="914400">
              <a:spcBef>
                <a:spcPts val="500"/>
              </a:spcBef>
              <a:defRPr sz="2400" b="1"/>
            </a:pPr>
            <a:r>
              <a:t>      - </a:t>
            </a:r>
            <a:r>
              <a:rPr b="0"/>
              <a:t>voi docenti avete osservato i vostri docenti quando vi hanno </a:t>
            </a:r>
            <a:r>
              <a:t>insegnato</a:t>
            </a:r>
            <a:r>
              <a:rPr b="0"/>
              <a:t> e vi hanno </a:t>
            </a:r>
            <a:r>
              <a:t>valutato;</a:t>
            </a:r>
            <a:r>
              <a:rPr b="0"/>
              <a:t> </a:t>
            </a:r>
          </a:p>
          <a:p>
            <a:pPr defTabSz="914400">
              <a:spcBef>
                <a:spcPts val="500"/>
              </a:spcBef>
              <a:defRPr sz="2400"/>
            </a:pPr>
            <a:r>
              <a:t>      - i vostri docenti hanno a loro volta osservato i loro docenti, e via via indietro fino….alla riforma Gentile!</a:t>
            </a:r>
            <a:endParaRPr sz="2000"/>
          </a:p>
          <a:p>
            <a:pPr defTabSz="914400">
              <a:spcBef>
                <a:spcPts val="400"/>
              </a:spcBef>
              <a:defRPr sz="2000"/>
            </a:pPr>
            <a:r>
              <a:t>.. </a:t>
            </a:r>
          </a:p>
        </p:txBody>
      </p:sp>
    </p:spTree>
  </p:cSld>
  <p:clrMapOvr>
    <a:masterClrMapping/>
  </p:clrMapOvr>
  <p:transition spd="med"/>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 name="Numero diapositiva"/>
          <p:cNvSpPr txBox="1">
            <a:spLocks noGrp="1"/>
          </p:cNvSpPr>
          <p:nvPr>
            <p:ph type="sldNum" sz="quarter" idx="4294967295"/>
          </p:nvPr>
        </p:nvSpPr>
        <p:spPr>
          <a:xfrm>
            <a:off x="8384891" y="6245224"/>
            <a:ext cx="301905" cy="28882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lstStyle>
            <a:lvl1pPr>
              <a:defRPr u="none"/>
            </a:lvl1pPr>
          </a:lstStyle>
          <a:p>
            <a:fld id="{86CB4B4D-7CA3-9044-876B-883B54F8677D}" type="slidenum">
              <a:t>52</a:t>
            </a:fld>
            <a:endParaRPr/>
          </a:p>
        </p:txBody>
      </p:sp>
      <p:sp>
        <p:nvSpPr>
          <p:cNvPr id="212" name="APPRENDIMENTO DEGLI ADULTI :J.MEZIROW"/>
          <p:cNvSpPr txBox="1">
            <a:spLocks noGrp="1"/>
          </p:cNvSpPr>
          <p:nvPr>
            <p:ph type="ctrTitle" idx="4294967295"/>
          </p:nvPr>
        </p:nvSpPr>
        <p:spPr>
          <a:xfrm>
            <a:off x="457200" y="274637"/>
            <a:ext cx="8229600" cy="1143001"/>
          </a:xfrm>
          <a:prstGeom prst="rect">
            <a:avLst/>
          </a:prstGeom>
        </p:spPr>
        <p:txBody>
          <a:bodyPr lIns="45718" tIns="45718" rIns="45718" bIns="45718">
            <a:normAutofit/>
          </a:bodyPr>
          <a:lstStyle>
            <a:lvl1pPr defTabSz="914400">
              <a:defRPr sz="3200" b="1">
                <a:latin typeface="Calibri"/>
                <a:ea typeface="Calibri"/>
                <a:cs typeface="Calibri"/>
                <a:sym typeface="Calibri"/>
              </a:defRPr>
            </a:lvl1pPr>
          </a:lstStyle>
          <a:p>
            <a:r>
              <a:t>APPRENDIMENTO DEGLI ADULTI :J.MEZIROW</a:t>
            </a:r>
          </a:p>
        </p:txBody>
      </p:sp>
      <p:sp>
        <p:nvSpPr>
          <p:cNvPr id="213" name="Quando riflettiamo per la comprensione dei nuovi dati noi usiamo “schemi di significato”che sono costrutti dati dalla conoscenza pregressa, spesso lontana nel tempo, che reggono le nostre convinzioni, i giudizi di valore e i sentimenti soggiacenti.…"/>
          <p:cNvSpPr txBox="1">
            <a:spLocks noGrp="1"/>
          </p:cNvSpPr>
          <p:nvPr>
            <p:ph type="subTitle" idx="4294967295"/>
          </p:nvPr>
        </p:nvSpPr>
        <p:spPr>
          <a:xfrm>
            <a:off x="457200" y="1600200"/>
            <a:ext cx="8229600" cy="4525963"/>
          </a:xfrm>
          <a:prstGeom prst="rect">
            <a:avLst/>
          </a:prstGeom>
        </p:spPr>
        <p:txBody>
          <a:bodyPr lIns="45718" tIns="45718" rIns="45718" bIns="45718">
            <a:normAutofit/>
          </a:bodyPr>
          <a:lstStyle/>
          <a:p>
            <a:pPr defTabSz="914400">
              <a:lnSpc>
                <a:spcPct val="90000"/>
              </a:lnSpc>
              <a:spcBef>
                <a:spcPts val="600"/>
              </a:spcBef>
              <a:buSzPct val="100000"/>
              <a:buChar char="•"/>
              <a:defRPr sz="2800">
                <a:latin typeface="Calibri"/>
                <a:ea typeface="Calibri"/>
                <a:cs typeface="Calibri"/>
                <a:sym typeface="Calibri"/>
              </a:defRPr>
            </a:pPr>
            <a:r>
              <a:t>Quando </a:t>
            </a:r>
            <a:r>
              <a:rPr b="1"/>
              <a:t>riflettiamo </a:t>
            </a:r>
            <a:r>
              <a:t>per la comprensione dei nuovi dati noi usiamo </a:t>
            </a:r>
            <a:r>
              <a:rPr b="1"/>
              <a:t>“schemi di significato”</a:t>
            </a:r>
            <a:r>
              <a:t>che sono costrutti dati dalla </a:t>
            </a:r>
            <a:r>
              <a:rPr b="1"/>
              <a:t>conoscenza pregressa, </a:t>
            </a:r>
            <a:r>
              <a:t>spesso lontana nel tempo, che reggono le nostre </a:t>
            </a:r>
            <a:r>
              <a:rPr b="1"/>
              <a:t>convinzioni, i giudizi di valore e i sentimenti soggiacenti.</a:t>
            </a:r>
          </a:p>
          <a:p>
            <a:pPr defTabSz="914400">
              <a:lnSpc>
                <a:spcPct val="90000"/>
              </a:lnSpc>
              <a:spcBef>
                <a:spcPts val="600"/>
              </a:spcBef>
              <a:buSzPct val="100000"/>
              <a:buChar char="•"/>
              <a:defRPr sz="2800">
                <a:latin typeface="Calibri"/>
                <a:ea typeface="Calibri"/>
                <a:cs typeface="Calibri"/>
                <a:sym typeface="Calibri"/>
              </a:defRPr>
            </a:pPr>
            <a:r>
              <a:t>Questi schemi “antichi” di significato resistono nel tempo e rendono difficile negli adulti “</a:t>
            </a:r>
            <a:r>
              <a:rPr b="1"/>
              <a:t>l’apprendimento trasformativo”.</a:t>
            </a:r>
          </a:p>
          <a:p>
            <a:pPr defTabSz="914400">
              <a:lnSpc>
                <a:spcPct val="90000"/>
              </a:lnSpc>
              <a:spcBef>
                <a:spcPts val="600"/>
              </a:spcBef>
              <a:buSzPct val="100000"/>
              <a:buChar char="•"/>
              <a:defRPr sz="2800">
                <a:latin typeface="Calibri"/>
                <a:ea typeface="Calibri"/>
                <a:cs typeface="Calibri"/>
                <a:sym typeface="Calibri"/>
              </a:defRPr>
            </a:pPr>
            <a:r>
              <a:t>Oggi le neuroscienze confermano con la scoperta dei </a:t>
            </a:r>
            <a:r>
              <a:rPr b="1"/>
              <a:t>neuroni specchio, </a:t>
            </a:r>
            <a:r>
              <a:t>come già sottolineato.</a:t>
            </a:r>
          </a:p>
        </p:txBody>
      </p:sp>
    </p:spTree>
  </p:cSld>
  <p:clrMapOvr>
    <a:masterClrMapping/>
  </p:clrMapOvr>
  <p:transition spd="med"/>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Numero diapositiva"/>
          <p:cNvSpPr txBox="1">
            <a:spLocks noGrp="1"/>
          </p:cNvSpPr>
          <p:nvPr>
            <p:ph type="sldNum" sz="quarter" idx="4294967295"/>
          </p:nvPr>
        </p:nvSpPr>
        <p:spPr>
          <a:xfrm>
            <a:off x="8384891" y="6245224"/>
            <a:ext cx="301905" cy="28882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lstStyle>
            <a:lvl1pPr>
              <a:defRPr u="none"/>
            </a:lvl1pPr>
          </a:lstStyle>
          <a:p>
            <a:fld id="{86CB4B4D-7CA3-9044-876B-883B54F8677D}" type="slidenum">
              <a:t>53</a:t>
            </a:fld>
            <a:endParaRPr/>
          </a:p>
        </p:txBody>
      </p:sp>
      <p:sp>
        <p:nvSpPr>
          <p:cNvPr id="216" name="PROSPETTIVE DI SIGNIFICATO J. MEZIROW"/>
          <p:cNvSpPr txBox="1">
            <a:spLocks noGrp="1"/>
          </p:cNvSpPr>
          <p:nvPr>
            <p:ph type="ctrTitle" idx="4294967295"/>
          </p:nvPr>
        </p:nvSpPr>
        <p:spPr>
          <a:xfrm>
            <a:off x="755650" y="333373"/>
            <a:ext cx="8229600" cy="1143004"/>
          </a:xfrm>
          <a:prstGeom prst="rect">
            <a:avLst/>
          </a:prstGeom>
        </p:spPr>
        <p:txBody>
          <a:bodyPr lIns="45718" tIns="45718" rIns="45718" bIns="45718">
            <a:normAutofit/>
          </a:bodyPr>
          <a:lstStyle/>
          <a:p>
            <a:pPr defTabSz="914400">
              <a:defRPr sz="3200" b="1">
                <a:latin typeface="Calibri"/>
                <a:ea typeface="Calibri"/>
                <a:cs typeface="Calibri"/>
                <a:sym typeface="Calibri"/>
              </a:defRPr>
            </a:pPr>
            <a:r>
              <a:t>PROSPETTIVE DI SIGNIFICATO</a:t>
            </a:r>
            <a:br/>
            <a:r>
              <a:t>J. MEZIROW</a:t>
            </a:r>
          </a:p>
        </p:txBody>
      </p:sp>
      <p:sp>
        <p:nvSpPr>
          <p:cNvPr id="217" name="Le prospettive di significato sono per Mezirow i presupposti e le coordinate , i modelli di aspettative attraverso le quali interpretiamo le nostre esperienze.…"/>
          <p:cNvSpPr txBox="1">
            <a:spLocks noGrp="1"/>
          </p:cNvSpPr>
          <p:nvPr>
            <p:ph type="subTitle" idx="4294967295"/>
          </p:nvPr>
        </p:nvSpPr>
        <p:spPr>
          <a:xfrm>
            <a:off x="457200" y="1600200"/>
            <a:ext cx="8229600" cy="4525963"/>
          </a:xfrm>
          <a:prstGeom prst="rect">
            <a:avLst/>
          </a:prstGeom>
        </p:spPr>
        <p:txBody>
          <a:bodyPr lIns="45718" tIns="45718" rIns="45718" bIns="45718">
            <a:normAutofit/>
          </a:bodyPr>
          <a:lstStyle/>
          <a:p>
            <a:pPr defTabSz="914400">
              <a:lnSpc>
                <a:spcPct val="90000"/>
              </a:lnSpc>
              <a:spcBef>
                <a:spcPts val="600"/>
              </a:spcBef>
              <a:buSzPct val="100000"/>
              <a:buChar char="•"/>
              <a:defRPr sz="2800" b="1">
                <a:latin typeface="Calibri"/>
                <a:ea typeface="Calibri"/>
                <a:cs typeface="Calibri"/>
                <a:sym typeface="Calibri"/>
              </a:defRPr>
            </a:pPr>
            <a:r>
              <a:t>Le prospettive di significato </a:t>
            </a:r>
            <a:r>
              <a:rPr b="0"/>
              <a:t>sono per Mezirow </a:t>
            </a:r>
            <a:r>
              <a:t>i presupposti e le coordinate , </a:t>
            </a:r>
            <a:r>
              <a:rPr b="0"/>
              <a:t>i modelli di </a:t>
            </a:r>
            <a:r>
              <a:rPr u="sng"/>
              <a:t>aspettative </a:t>
            </a:r>
            <a:r>
              <a:rPr b="0"/>
              <a:t>attraverso le quali interpretiamo le nostre esperienze.</a:t>
            </a:r>
          </a:p>
          <a:p>
            <a:pPr defTabSz="914400">
              <a:lnSpc>
                <a:spcPct val="90000"/>
              </a:lnSpc>
              <a:spcBef>
                <a:spcPts val="700"/>
              </a:spcBef>
              <a:buSzPct val="100000"/>
              <a:buChar char="•"/>
              <a:defRPr sz="2800">
                <a:latin typeface="Calibri"/>
                <a:ea typeface="Calibri"/>
                <a:cs typeface="Calibri"/>
                <a:sym typeface="Calibri"/>
              </a:defRPr>
            </a:pPr>
            <a:endParaRPr b="0"/>
          </a:p>
          <a:p>
            <a:pPr defTabSz="914400">
              <a:lnSpc>
                <a:spcPct val="90000"/>
              </a:lnSpc>
              <a:spcBef>
                <a:spcPts val="600"/>
              </a:spcBef>
              <a:buSzPct val="100000"/>
              <a:buChar char="•"/>
              <a:defRPr sz="2800">
                <a:latin typeface="Calibri"/>
                <a:ea typeface="Calibri"/>
                <a:cs typeface="Calibri"/>
                <a:sym typeface="Calibri"/>
              </a:defRPr>
            </a:pPr>
            <a:r>
              <a:t>Gli schemi di significato resistono perché sono retti dalle prospettive di significato che facciamo fatica a cambiare perché fino a quel momento hanno nutrito le nostre aspettative che sono chiavi di lettura delle nostre esperienze</a:t>
            </a:r>
          </a:p>
        </p:txBody>
      </p:sp>
    </p:spTree>
  </p:cSld>
  <p:clrMapOvr>
    <a:masterClrMapping/>
  </p:clrMapOvr>
  <p:transition spd="med"/>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Numero diapositiva"/>
          <p:cNvSpPr txBox="1">
            <a:spLocks noGrp="1"/>
          </p:cNvSpPr>
          <p:nvPr>
            <p:ph type="sldNum" sz="quarter" idx="4294967295"/>
          </p:nvPr>
        </p:nvSpPr>
        <p:spPr>
          <a:xfrm>
            <a:off x="8428176" y="6414759"/>
            <a:ext cx="258621" cy="248302"/>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lstStyle>
            <a:lvl1pPr>
              <a:defRPr sz="1200" u="none">
                <a:solidFill>
                  <a:srgbClr val="898989"/>
                </a:solidFill>
                <a:latin typeface="Calibri"/>
                <a:ea typeface="Calibri"/>
                <a:cs typeface="Calibri"/>
                <a:sym typeface="Calibri"/>
              </a:defRPr>
            </a:lvl1pPr>
          </a:lstStyle>
          <a:p>
            <a:fld id="{86CB4B4D-7CA3-9044-876B-883B54F8677D}" type="slidenum">
              <a:t>54</a:t>
            </a:fld>
            <a:endParaRPr/>
          </a:p>
        </p:txBody>
      </p:sp>
      <p:sp>
        <p:nvSpPr>
          <p:cNvPr id="220" name="GLI “SCOPI” DEL COMPORTAMENTO DEVIANTE"/>
          <p:cNvSpPr txBox="1">
            <a:spLocks noGrp="1"/>
          </p:cNvSpPr>
          <p:nvPr>
            <p:ph type="ctrTitle" idx="4294967295"/>
          </p:nvPr>
        </p:nvSpPr>
        <p:spPr>
          <a:xfrm>
            <a:off x="457200" y="274637"/>
            <a:ext cx="8229600" cy="1143001"/>
          </a:xfrm>
          <a:prstGeom prst="rect">
            <a:avLst/>
          </a:prstGeom>
        </p:spPr>
        <p:txBody>
          <a:bodyPr lIns="45718" tIns="45718" rIns="45718" bIns="45718">
            <a:normAutofit/>
          </a:bodyPr>
          <a:lstStyle>
            <a:lvl1pPr defTabSz="914400">
              <a:defRPr sz="3200" b="1">
                <a:latin typeface="Calibri"/>
                <a:ea typeface="Calibri"/>
                <a:cs typeface="Calibri"/>
                <a:sym typeface="Calibri"/>
              </a:defRPr>
            </a:lvl1pPr>
          </a:lstStyle>
          <a:p>
            <a:r>
              <a:t>GLI “SCOPI” DEL COMPORTAMENTO DEVIANTE</a:t>
            </a:r>
          </a:p>
        </p:txBody>
      </p:sp>
      <p:sp>
        <p:nvSpPr>
          <p:cNvPr id="221" name="Lo scopo principale di ogni RAGAZZO è quello di trovare una collocazione nel gruppo, di farsi accettare.;…"/>
          <p:cNvSpPr txBox="1">
            <a:spLocks noGrp="1"/>
          </p:cNvSpPr>
          <p:nvPr>
            <p:ph type="subTitle" idx="4294967295"/>
          </p:nvPr>
        </p:nvSpPr>
        <p:spPr>
          <a:xfrm>
            <a:off x="457200" y="1600200"/>
            <a:ext cx="8229600" cy="4525963"/>
          </a:xfrm>
          <a:prstGeom prst="rect">
            <a:avLst/>
          </a:prstGeom>
        </p:spPr>
        <p:txBody>
          <a:bodyPr lIns="45718" tIns="45718" rIns="45718" bIns="45718">
            <a:normAutofit/>
          </a:bodyPr>
          <a:lstStyle/>
          <a:p>
            <a:pPr defTabSz="914400">
              <a:spcBef>
                <a:spcPts val="500"/>
              </a:spcBef>
              <a:buSzPct val="100000"/>
              <a:buFont typeface="Arial"/>
              <a:buChar char="•"/>
              <a:defRPr sz="2400">
                <a:latin typeface="Calibri"/>
                <a:ea typeface="Calibri"/>
                <a:cs typeface="Calibri"/>
                <a:sym typeface="Calibri"/>
              </a:defRPr>
            </a:pPr>
            <a:r>
              <a:t>Lo scopo principale di ogni RAGAZZO è quello di trovare una </a:t>
            </a:r>
            <a:r>
              <a:rPr b="1"/>
              <a:t>collocazione </a:t>
            </a:r>
            <a:r>
              <a:t>nel gruppo, di farsi </a:t>
            </a:r>
            <a:r>
              <a:rPr b="1"/>
              <a:t>accettare.;</a:t>
            </a:r>
          </a:p>
          <a:p>
            <a:pPr defTabSz="914400">
              <a:spcBef>
                <a:spcPts val="500"/>
              </a:spcBef>
              <a:buSzPct val="100000"/>
              <a:buFont typeface="Arial"/>
              <a:buChar char="•"/>
              <a:defRPr sz="2400" b="1">
                <a:latin typeface="Calibri"/>
                <a:ea typeface="Calibri"/>
                <a:cs typeface="Calibri"/>
                <a:sym typeface="Calibri"/>
              </a:defRPr>
            </a:pPr>
            <a:r>
              <a:t>Anche un soggetto con un comportamento deviante crede che le sue azioni possano guadagnargli </a:t>
            </a:r>
            <a:r>
              <a:rPr u="sng"/>
              <a:t>riconoscimento.</a:t>
            </a:r>
          </a:p>
          <a:p>
            <a:pPr defTabSz="914400">
              <a:spcBef>
                <a:spcPts val="500"/>
              </a:spcBef>
              <a:buSzPct val="100000"/>
              <a:buFont typeface="Arial"/>
              <a:buChar char="•"/>
              <a:defRPr sz="2400" b="1" u="sng">
                <a:latin typeface="Calibri"/>
                <a:ea typeface="Calibri"/>
                <a:cs typeface="Calibri"/>
                <a:sym typeface="Calibri"/>
              </a:defRPr>
            </a:pPr>
            <a:r>
              <a:t>Gli scopi del comportamento deviante sono 4:</a:t>
            </a:r>
          </a:p>
          <a:p>
            <a:pPr defTabSz="914400">
              <a:spcBef>
                <a:spcPts val="500"/>
              </a:spcBef>
              <a:buSzPct val="100000"/>
              <a:buFont typeface="Arial"/>
              <a:buChar char="•"/>
              <a:defRPr sz="2400" b="1" u="sng">
                <a:latin typeface="Calibri"/>
                <a:ea typeface="Calibri"/>
                <a:cs typeface="Calibri"/>
                <a:sym typeface="Calibri"/>
              </a:defRPr>
            </a:pPr>
            <a:r>
              <a:t>1) attirare l’attenzione</a:t>
            </a:r>
          </a:p>
          <a:p>
            <a:pPr defTabSz="914400">
              <a:spcBef>
                <a:spcPts val="500"/>
              </a:spcBef>
              <a:buSzPct val="100000"/>
              <a:buFont typeface="Arial"/>
              <a:buChar char="•"/>
              <a:defRPr sz="2400" b="1" u="sng">
                <a:latin typeface="Calibri"/>
                <a:ea typeface="Calibri"/>
                <a:cs typeface="Calibri"/>
                <a:sym typeface="Calibri"/>
              </a:defRPr>
            </a:pPr>
            <a:r>
              <a:t>2) instaurare il proprio potere</a:t>
            </a:r>
          </a:p>
          <a:p>
            <a:pPr defTabSz="914400">
              <a:spcBef>
                <a:spcPts val="500"/>
              </a:spcBef>
              <a:buSzPct val="100000"/>
              <a:buFont typeface="Arial"/>
              <a:buChar char="•"/>
              <a:defRPr sz="2400" b="1" u="sng">
                <a:latin typeface="Calibri"/>
                <a:ea typeface="Calibri"/>
                <a:cs typeface="Calibri"/>
                <a:sym typeface="Calibri"/>
              </a:defRPr>
            </a:pPr>
            <a:r>
              <a:t>3) cercare vendetta</a:t>
            </a:r>
          </a:p>
          <a:p>
            <a:pPr defTabSz="914400">
              <a:spcBef>
                <a:spcPts val="500"/>
              </a:spcBef>
              <a:buSzPct val="100000"/>
              <a:buFont typeface="Arial"/>
              <a:buChar char="•"/>
              <a:defRPr sz="2400" b="1" u="sng">
                <a:latin typeface="Calibri"/>
                <a:ea typeface="Calibri"/>
                <a:cs typeface="Calibri"/>
                <a:sym typeface="Calibri"/>
              </a:defRPr>
            </a:pPr>
            <a:r>
              <a:t>4) manifestare inadeguatezza</a:t>
            </a:r>
          </a:p>
        </p:txBody>
      </p:sp>
    </p:spTree>
  </p:cSld>
  <p:clrMapOvr>
    <a:masterClrMapping/>
  </p:clrMapOvr>
  <p:transition spd="med"/>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 name="Numero diapositiva"/>
          <p:cNvSpPr txBox="1">
            <a:spLocks noGrp="1"/>
          </p:cNvSpPr>
          <p:nvPr>
            <p:ph type="sldNum" sz="quarter" idx="4294967295"/>
          </p:nvPr>
        </p:nvSpPr>
        <p:spPr>
          <a:xfrm>
            <a:off x="8428176" y="6414759"/>
            <a:ext cx="258621" cy="248302"/>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lstStyle>
            <a:lvl1pPr>
              <a:defRPr sz="1200" u="none">
                <a:solidFill>
                  <a:srgbClr val="898989"/>
                </a:solidFill>
                <a:latin typeface="Calibri"/>
                <a:ea typeface="Calibri"/>
                <a:cs typeface="Calibri"/>
                <a:sym typeface="Calibri"/>
              </a:defRPr>
            </a:lvl1pPr>
          </a:lstStyle>
          <a:p>
            <a:fld id="{86CB4B4D-7CA3-9044-876B-883B54F8677D}" type="slidenum">
              <a:t>55</a:t>
            </a:fld>
            <a:endParaRPr/>
          </a:p>
        </p:txBody>
      </p:sp>
      <p:sp>
        <p:nvSpPr>
          <p:cNvPr id="224" name="1° SCOPO :ATTIRARE L’ATTENZIONE"/>
          <p:cNvSpPr txBox="1">
            <a:spLocks noGrp="1"/>
          </p:cNvSpPr>
          <p:nvPr>
            <p:ph type="ctrTitle" idx="4294967295"/>
          </p:nvPr>
        </p:nvSpPr>
        <p:spPr>
          <a:xfrm>
            <a:off x="457200" y="274637"/>
            <a:ext cx="8229600" cy="1143001"/>
          </a:xfrm>
          <a:prstGeom prst="rect">
            <a:avLst/>
          </a:prstGeom>
        </p:spPr>
        <p:txBody>
          <a:bodyPr lIns="45718" tIns="45718" rIns="45718" bIns="45718">
            <a:normAutofit/>
          </a:bodyPr>
          <a:lstStyle>
            <a:lvl1pPr defTabSz="914400">
              <a:defRPr sz="3200" b="1">
                <a:latin typeface="Calibri"/>
                <a:ea typeface="Calibri"/>
                <a:cs typeface="Calibri"/>
                <a:sym typeface="Calibri"/>
              </a:defRPr>
            </a:lvl1pPr>
          </a:lstStyle>
          <a:p>
            <a:r>
              <a:t>1° SCOPO :ATTIRARE L’ATTENZIONE</a:t>
            </a:r>
          </a:p>
        </p:txBody>
      </p:sp>
      <p:sp>
        <p:nvSpPr>
          <p:cNvPr id="225" name="-azione di molestia,lentezza, indolenza, strumentalizzazione, esibizione…"/>
          <p:cNvSpPr txBox="1">
            <a:spLocks noGrp="1"/>
          </p:cNvSpPr>
          <p:nvPr>
            <p:ph type="subTitle" idx="4294967295"/>
          </p:nvPr>
        </p:nvSpPr>
        <p:spPr>
          <a:xfrm>
            <a:off x="457200" y="1600200"/>
            <a:ext cx="8229600" cy="4525963"/>
          </a:xfrm>
          <a:prstGeom prst="rect">
            <a:avLst/>
          </a:prstGeom>
        </p:spPr>
        <p:txBody>
          <a:bodyPr lIns="45718" tIns="45718" rIns="45718" bIns="45718">
            <a:normAutofit/>
          </a:bodyPr>
          <a:lstStyle/>
          <a:p>
            <a:pPr defTabSz="914400">
              <a:spcBef>
                <a:spcPts val="400"/>
              </a:spcBef>
              <a:buSzPct val="100000"/>
              <a:buFont typeface="Arial"/>
              <a:buChar char="•"/>
              <a:defRPr sz="2000">
                <a:latin typeface="Calibri"/>
                <a:ea typeface="Calibri"/>
                <a:cs typeface="Calibri"/>
                <a:sym typeface="Calibri"/>
              </a:defRPr>
            </a:pPr>
            <a:r>
              <a:t>-azione di molestia,lentezza, indolenza, strumentalizzazione, </a:t>
            </a:r>
            <a:r>
              <a:rPr b="1"/>
              <a:t>esibizione</a:t>
            </a:r>
          </a:p>
          <a:p>
            <a:pPr defTabSz="914400">
              <a:spcBef>
                <a:spcPts val="400"/>
              </a:spcBef>
              <a:buSzPct val="100000"/>
              <a:buFont typeface="Arial"/>
              <a:buChar char="•"/>
              <a:defRPr sz="2000">
                <a:latin typeface="Calibri"/>
                <a:ea typeface="Calibri"/>
                <a:cs typeface="Calibri"/>
                <a:sym typeface="Calibri"/>
              </a:defRPr>
            </a:pPr>
            <a:r>
              <a:t>Il ragazzo pensa:” solo quando gli altri si occupano di me ho il mio posto!”</a:t>
            </a:r>
          </a:p>
          <a:p>
            <a:pPr defTabSz="914400">
              <a:spcBef>
                <a:spcPts val="400"/>
              </a:spcBef>
              <a:buSzPct val="100000"/>
              <a:buFont typeface="Arial"/>
              <a:buChar char="•"/>
              <a:defRPr sz="2000">
                <a:latin typeface="Calibri"/>
                <a:ea typeface="Calibri"/>
                <a:cs typeface="Calibri"/>
                <a:sym typeface="Calibri"/>
              </a:defRPr>
            </a:pPr>
            <a:r>
              <a:t>L’adulto pensa:”Mi occupi troppo tempo. Vorrei che smettessi. Come si stava bene l’altro giorno in cui eri assente!”…</a:t>
            </a:r>
          </a:p>
          <a:p>
            <a:pPr defTabSz="914400">
              <a:spcBef>
                <a:spcPts val="400"/>
              </a:spcBef>
              <a:buSzPct val="100000"/>
              <a:buFont typeface="Arial"/>
              <a:buChar char="•"/>
              <a:defRPr sz="2000">
                <a:latin typeface="Calibri"/>
                <a:ea typeface="Calibri"/>
                <a:cs typeface="Calibri"/>
                <a:sym typeface="Calibri"/>
              </a:defRPr>
            </a:pPr>
            <a:r>
              <a:t>Domanda:-Vuoi forse che faccia qualcosa di speciale per te?</a:t>
            </a:r>
          </a:p>
          <a:p>
            <a:pPr defTabSz="914400">
              <a:spcBef>
                <a:spcPts val="400"/>
              </a:spcBef>
              <a:buSzPct val="100000"/>
              <a:buFont typeface="Arial"/>
              <a:buChar char="•"/>
              <a:defRPr sz="2000" b="1">
                <a:latin typeface="Calibri"/>
                <a:ea typeface="Calibri"/>
                <a:cs typeface="Calibri"/>
                <a:sym typeface="Calibri"/>
              </a:defRPr>
            </a:pPr>
            <a:r>
              <a:t>NON PRESTATE MAI ATTENZIONE QUANDO IL RAGAZZO LA RICHIEDE COSI’ (</a:t>
            </a:r>
            <a:r>
              <a:rPr b="0"/>
              <a:t>PUNIRE, BRONTOLARE, CONSIGLIARE, ADULARE, URLARE : </a:t>
            </a:r>
            <a:r>
              <a:rPr b="0" u="sng"/>
              <a:t>è ATTENZIONE</a:t>
            </a:r>
            <a:r>
              <a:rPr b="0"/>
              <a:t>! </a:t>
            </a:r>
          </a:p>
          <a:p>
            <a:pPr defTabSz="914400">
              <a:spcBef>
                <a:spcPts val="400"/>
              </a:spcBef>
              <a:buSzPct val="100000"/>
              <a:buFont typeface="Arial"/>
              <a:buChar char="•"/>
              <a:defRPr sz="2000" b="1">
                <a:latin typeface="Calibri"/>
                <a:ea typeface="Calibri"/>
                <a:cs typeface="Calibri"/>
                <a:sym typeface="Calibri"/>
              </a:defRPr>
            </a:pPr>
            <a:r>
              <a:t>NON MOSTRATEVI CONTRARIATI : SIATE RISOLUTI</a:t>
            </a:r>
          </a:p>
          <a:p>
            <a:pPr defTabSz="914400">
              <a:spcBef>
                <a:spcPts val="700"/>
              </a:spcBef>
              <a:buSzPct val="100000"/>
              <a:buFont typeface="Arial"/>
              <a:buChar char="•"/>
              <a:defRPr sz="2000" b="1">
                <a:latin typeface="Calibri"/>
                <a:ea typeface="Calibri"/>
                <a:cs typeface="Calibri"/>
                <a:sym typeface="Calibri"/>
              </a:defRPr>
            </a:pPr>
            <a:endParaRPr/>
          </a:p>
          <a:p>
            <a:pPr defTabSz="914400">
              <a:spcBef>
                <a:spcPts val="400"/>
              </a:spcBef>
              <a:buSzPct val="100000"/>
              <a:buFont typeface="Arial"/>
              <a:buChar char="•"/>
              <a:defRPr sz="2000" b="1">
                <a:latin typeface="Calibri"/>
                <a:ea typeface="Calibri"/>
                <a:cs typeface="Calibri"/>
                <a:sym typeface="Calibri"/>
              </a:defRPr>
            </a:pPr>
            <a:r>
              <a:t>PRESTATE TUTTA L’ATTENZIONE POSSIBILE IN QUALSIASI ALTRO MOMENTO</a:t>
            </a:r>
          </a:p>
        </p:txBody>
      </p:sp>
    </p:spTree>
  </p:cSld>
  <p:clrMapOvr>
    <a:masterClrMapping/>
  </p:clrMapOvr>
  <p:transition spd="med"/>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 name="Numero diapositiva"/>
          <p:cNvSpPr txBox="1">
            <a:spLocks noGrp="1"/>
          </p:cNvSpPr>
          <p:nvPr>
            <p:ph type="sldNum" sz="quarter" idx="4294967295"/>
          </p:nvPr>
        </p:nvSpPr>
        <p:spPr>
          <a:xfrm>
            <a:off x="8428176" y="6414759"/>
            <a:ext cx="258621" cy="248302"/>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lstStyle>
            <a:lvl1pPr>
              <a:defRPr sz="1200" u="none">
                <a:solidFill>
                  <a:srgbClr val="898989"/>
                </a:solidFill>
                <a:latin typeface="Calibri"/>
                <a:ea typeface="Calibri"/>
                <a:cs typeface="Calibri"/>
                <a:sym typeface="Calibri"/>
              </a:defRPr>
            </a:lvl1pPr>
          </a:lstStyle>
          <a:p>
            <a:fld id="{86CB4B4D-7CA3-9044-876B-883B54F8677D}" type="slidenum">
              <a:t>56</a:t>
            </a:fld>
            <a:endParaRPr/>
          </a:p>
        </p:txBody>
      </p:sp>
      <p:sp>
        <p:nvSpPr>
          <p:cNvPr id="228" name="2° SCOPO :INSTAURARE IL PROPRIO POTERE"/>
          <p:cNvSpPr txBox="1">
            <a:spLocks noGrp="1"/>
          </p:cNvSpPr>
          <p:nvPr>
            <p:ph type="ctrTitle" idx="4294967295"/>
          </p:nvPr>
        </p:nvSpPr>
        <p:spPr>
          <a:xfrm>
            <a:off x="457200" y="274637"/>
            <a:ext cx="8229600" cy="1143001"/>
          </a:xfrm>
          <a:prstGeom prst="rect">
            <a:avLst/>
          </a:prstGeom>
        </p:spPr>
        <p:txBody>
          <a:bodyPr lIns="45718" tIns="45718" rIns="45718" bIns="45718">
            <a:normAutofit/>
          </a:bodyPr>
          <a:lstStyle>
            <a:lvl1pPr defTabSz="914400">
              <a:defRPr sz="3200" b="1">
                <a:latin typeface="Calibri"/>
                <a:ea typeface="Calibri"/>
                <a:cs typeface="Calibri"/>
                <a:sym typeface="Calibri"/>
              </a:defRPr>
            </a:lvl1pPr>
          </a:lstStyle>
          <a:p>
            <a:r>
              <a:t>2° SCOPO :INSTAURARE IL PROPRIO POTERE</a:t>
            </a:r>
          </a:p>
        </p:txBody>
      </p:sp>
      <p:sp>
        <p:nvSpPr>
          <p:cNvPr id="229" name="Il ragazzo oppositivo vuol fare da padrone, ha scoppi di collera, è disobbediente, mette sotto scacco tutta la classe .…"/>
          <p:cNvSpPr txBox="1">
            <a:spLocks noGrp="1"/>
          </p:cNvSpPr>
          <p:nvPr>
            <p:ph type="subTitle" idx="4294967295"/>
          </p:nvPr>
        </p:nvSpPr>
        <p:spPr>
          <a:xfrm>
            <a:off x="457200" y="1600200"/>
            <a:ext cx="8229600" cy="4525963"/>
          </a:xfrm>
          <a:prstGeom prst="rect">
            <a:avLst/>
          </a:prstGeom>
        </p:spPr>
        <p:txBody>
          <a:bodyPr lIns="45718" tIns="45718" rIns="45718" bIns="45718">
            <a:normAutofit/>
          </a:bodyPr>
          <a:lstStyle/>
          <a:p>
            <a:pPr defTabSz="914400">
              <a:spcBef>
                <a:spcPts val="400"/>
              </a:spcBef>
              <a:buSzPct val="100000"/>
              <a:buFont typeface="Arial"/>
              <a:buChar char="•"/>
              <a:defRPr sz="2000">
                <a:latin typeface="Calibri"/>
                <a:ea typeface="Calibri"/>
                <a:cs typeface="Calibri"/>
                <a:sym typeface="Calibri"/>
              </a:defRPr>
            </a:pPr>
            <a:r>
              <a:t>Il ragazzo</a:t>
            </a:r>
            <a:r>
              <a:rPr b="1"/>
              <a:t> oppositivo </a:t>
            </a:r>
            <a:r>
              <a:t>vuol fare da padrone, ha scoppi di collera, è disobbediente, mette sotto scacco tutta la classe .</a:t>
            </a:r>
          </a:p>
          <a:p>
            <a:pPr defTabSz="914400">
              <a:spcBef>
                <a:spcPts val="400"/>
              </a:spcBef>
              <a:buSzPct val="100000"/>
              <a:buFont typeface="Arial"/>
              <a:buChar char="•"/>
              <a:defRPr sz="2000">
                <a:latin typeface="Calibri"/>
                <a:ea typeface="Calibri"/>
                <a:cs typeface="Calibri"/>
                <a:sym typeface="Calibri"/>
              </a:defRPr>
            </a:pPr>
            <a:r>
              <a:t>Il suo messaggio implicito “Se non mi fate fare quello che voglio io non mi volete”</a:t>
            </a:r>
          </a:p>
          <a:p>
            <a:pPr defTabSz="914400">
              <a:spcBef>
                <a:spcPts val="400"/>
              </a:spcBef>
              <a:buSzPct val="100000"/>
              <a:buFont typeface="Arial"/>
              <a:buChar char="•"/>
              <a:defRPr sz="2000">
                <a:latin typeface="Calibri"/>
                <a:ea typeface="Calibri"/>
                <a:cs typeface="Calibri"/>
                <a:sym typeface="Calibri"/>
              </a:defRPr>
            </a:pPr>
            <a:r>
              <a:t>Il docente pensa:”Chi comanda qui, io o lui? Deve smetterla!</a:t>
            </a:r>
          </a:p>
          <a:p>
            <a:pPr defTabSz="914400">
              <a:spcBef>
                <a:spcPts val="400"/>
              </a:spcBef>
              <a:buSzPct val="100000"/>
              <a:buFont typeface="Arial"/>
              <a:buChar char="•"/>
              <a:defRPr sz="2000">
                <a:latin typeface="Calibri"/>
                <a:ea typeface="Calibri"/>
                <a:cs typeface="Calibri"/>
                <a:sym typeface="Calibri"/>
              </a:defRPr>
            </a:pPr>
            <a:r>
              <a:t>Non può farla franca anche questa volta!”</a:t>
            </a:r>
          </a:p>
          <a:p>
            <a:pPr defTabSz="914400">
              <a:spcBef>
                <a:spcPts val="400"/>
              </a:spcBef>
              <a:buSzPct val="100000"/>
              <a:buFont typeface="Arial"/>
              <a:buChar char="•"/>
              <a:defRPr sz="2000">
                <a:latin typeface="Calibri"/>
                <a:ea typeface="Calibri"/>
                <a:cs typeface="Calibri"/>
                <a:sym typeface="Calibri"/>
              </a:defRPr>
            </a:pPr>
            <a:r>
              <a:t>Consiglio: </a:t>
            </a:r>
            <a:r>
              <a:rPr b="1"/>
              <a:t>NON COMBATTETE MA NON DATEVI PER VINTI!</a:t>
            </a:r>
          </a:p>
          <a:p>
            <a:pPr defTabSz="914400">
              <a:spcBef>
                <a:spcPts val="400"/>
              </a:spcBef>
              <a:buSzPct val="100000"/>
              <a:buFont typeface="Arial"/>
              <a:buChar char="•"/>
              <a:defRPr sz="2000" b="1">
                <a:latin typeface="Calibri"/>
                <a:ea typeface="Calibri"/>
                <a:cs typeface="Calibri"/>
                <a:sym typeface="Calibri"/>
              </a:defRPr>
            </a:pPr>
            <a:r>
              <a:t>Ammettete che il ragazzo ha un potere.</a:t>
            </a:r>
          </a:p>
          <a:p>
            <a:pPr defTabSz="914400">
              <a:spcBef>
                <a:spcPts val="400"/>
              </a:spcBef>
              <a:buSzPct val="100000"/>
              <a:buFont typeface="Arial"/>
              <a:buChar char="•"/>
              <a:defRPr sz="2000" b="1">
                <a:latin typeface="Calibri"/>
                <a:ea typeface="Calibri"/>
                <a:cs typeface="Calibri"/>
                <a:sym typeface="Calibri"/>
              </a:defRPr>
            </a:pPr>
            <a:r>
              <a:t>Cercate le situazioni in cui il ragazzo può usarlo in modo produttivo.</a:t>
            </a:r>
          </a:p>
          <a:p>
            <a:pPr defTabSz="914400">
              <a:spcBef>
                <a:spcPts val="400"/>
              </a:spcBef>
              <a:buSzPct val="100000"/>
              <a:buFont typeface="Arial"/>
              <a:buChar char="•"/>
              <a:defRPr sz="2000">
                <a:latin typeface="Calibri"/>
                <a:ea typeface="Calibri"/>
                <a:cs typeface="Calibri"/>
                <a:sym typeface="Calibri"/>
              </a:defRPr>
            </a:pPr>
            <a:r>
              <a:t>Richiedete il suo aiuto : venite a </a:t>
            </a:r>
            <a:r>
              <a:rPr b="1"/>
              <a:t>PATTI.</a:t>
            </a:r>
          </a:p>
          <a:p>
            <a:pPr defTabSz="914400">
              <a:spcBef>
                <a:spcPts val="400"/>
              </a:spcBef>
              <a:buSzPct val="100000"/>
              <a:buFont typeface="Arial"/>
              <a:buChar char="•"/>
              <a:defRPr sz="2000" b="1">
                <a:latin typeface="Calibri"/>
                <a:ea typeface="Calibri"/>
                <a:cs typeface="Calibri"/>
                <a:sym typeface="Calibri"/>
              </a:defRPr>
            </a:pPr>
            <a:r>
              <a:t>AFFIDATEGLI UN INCARICO DI FIDUCIA</a:t>
            </a:r>
          </a:p>
        </p:txBody>
      </p:sp>
    </p:spTree>
  </p:cSld>
  <p:clrMapOvr>
    <a:masterClrMapping/>
  </p:clrMapOvr>
  <p:transition spd="med"/>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 name="Numero diapositiva"/>
          <p:cNvSpPr txBox="1">
            <a:spLocks noGrp="1"/>
          </p:cNvSpPr>
          <p:nvPr>
            <p:ph type="sldNum" sz="quarter" idx="4294967295"/>
          </p:nvPr>
        </p:nvSpPr>
        <p:spPr>
          <a:xfrm>
            <a:off x="8428176" y="6414759"/>
            <a:ext cx="258621" cy="248302"/>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lstStyle>
            <a:lvl1pPr>
              <a:defRPr sz="1200" u="none">
                <a:solidFill>
                  <a:srgbClr val="898989"/>
                </a:solidFill>
                <a:latin typeface="Calibri"/>
                <a:ea typeface="Calibri"/>
                <a:cs typeface="Calibri"/>
                <a:sym typeface="Calibri"/>
              </a:defRPr>
            </a:lvl1pPr>
          </a:lstStyle>
          <a:p>
            <a:fld id="{86CB4B4D-7CA3-9044-876B-883B54F8677D}" type="slidenum">
              <a:t>57</a:t>
            </a:fld>
            <a:endParaRPr/>
          </a:p>
        </p:txBody>
      </p:sp>
      <p:sp>
        <p:nvSpPr>
          <p:cNvPr id="232" name="3° SCOPO :CERCARE VENDETTA"/>
          <p:cNvSpPr txBox="1">
            <a:spLocks noGrp="1"/>
          </p:cNvSpPr>
          <p:nvPr>
            <p:ph type="ctrTitle" idx="4294967295"/>
          </p:nvPr>
        </p:nvSpPr>
        <p:spPr>
          <a:xfrm>
            <a:off x="457200" y="274637"/>
            <a:ext cx="8229600" cy="1143001"/>
          </a:xfrm>
          <a:prstGeom prst="rect">
            <a:avLst/>
          </a:prstGeom>
        </p:spPr>
        <p:txBody>
          <a:bodyPr lIns="45718" tIns="45718" rIns="45718" bIns="45718">
            <a:normAutofit/>
          </a:bodyPr>
          <a:lstStyle>
            <a:lvl1pPr defTabSz="914400">
              <a:defRPr sz="3600" b="1">
                <a:latin typeface="Calibri"/>
                <a:ea typeface="Calibri"/>
                <a:cs typeface="Calibri"/>
                <a:sym typeface="Calibri"/>
              </a:defRPr>
            </a:lvl1pPr>
          </a:lstStyle>
          <a:p>
            <a:r>
              <a:t>3° SCOPO :CERCARE VENDETTA</a:t>
            </a:r>
          </a:p>
        </p:txBody>
      </p:sp>
      <p:sp>
        <p:nvSpPr>
          <p:cNvPr id="233" name="Il ragazzo è tetro, diffidente. Spesso ruba. Fa del male agli animali, ai compagni ,agli adulti.…"/>
          <p:cNvSpPr txBox="1">
            <a:spLocks noGrp="1"/>
          </p:cNvSpPr>
          <p:nvPr>
            <p:ph type="subTitle" idx="4294967295"/>
          </p:nvPr>
        </p:nvSpPr>
        <p:spPr>
          <a:xfrm>
            <a:off x="457200" y="1600200"/>
            <a:ext cx="8229600" cy="4525963"/>
          </a:xfrm>
          <a:prstGeom prst="rect">
            <a:avLst/>
          </a:prstGeom>
        </p:spPr>
        <p:txBody>
          <a:bodyPr lIns="45718" tIns="45718" rIns="45718" bIns="45718">
            <a:normAutofit/>
          </a:bodyPr>
          <a:lstStyle/>
          <a:p>
            <a:pPr defTabSz="914400">
              <a:spcBef>
                <a:spcPts val="500"/>
              </a:spcBef>
              <a:buSzPct val="100000"/>
              <a:buFont typeface="Arial"/>
              <a:buChar char="•"/>
              <a:defRPr sz="2400">
                <a:latin typeface="Calibri"/>
                <a:ea typeface="Calibri"/>
                <a:cs typeface="Calibri"/>
                <a:sym typeface="Calibri"/>
              </a:defRPr>
            </a:pPr>
            <a:r>
              <a:t>Il ragazzo è tetro, diffidente. Spesso ruba. Fa del male agli animali, ai compagni ,agli adulti.</a:t>
            </a:r>
          </a:p>
          <a:p>
            <a:pPr defTabSz="914400">
              <a:spcBef>
                <a:spcPts val="500"/>
              </a:spcBef>
              <a:buSzPct val="100000"/>
              <a:buFont typeface="Arial"/>
              <a:buChar char="•"/>
              <a:defRPr sz="2400" b="1">
                <a:latin typeface="Calibri"/>
                <a:ea typeface="Calibri"/>
                <a:cs typeface="Calibri"/>
                <a:sym typeface="Calibri"/>
              </a:defRPr>
            </a:pPr>
            <a:r>
              <a:t>CERCA DI OFFENDERE COSI’ COME SI SENTE OFFESO DAGLI ALTRI.</a:t>
            </a:r>
          </a:p>
          <a:p>
            <a:pPr defTabSz="914400">
              <a:spcBef>
                <a:spcPts val="500"/>
              </a:spcBef>
              <a:buSzPct val="100000"/>
              <a:buFont typeface="Arial"/>
              <a:buChar char="•"/>
              <a:defRPr sz="2400" b="1">
                <a:latin typeface="Calibri"/>
                <a:ea typeface="Calibri"/>
                <a:cs typeface="Calibri"/>
                <a:sym typeface="Calibri"/>
              </a:defRPr>
            </a:pPr>
            <a:r>
              <a:t>Pensa:”La mia sola speranza è di prendermi la </a:t>
            </a:r>
            <a:r>
              <a:rPr u="sng"/>
              <a:t>rivincita.</a:t>
            </a:r>
          </a:p>
          <a:p>
            <a:pPr defTabSz="914400">
              <a:spcBef>
                <a:spcPts val="500"/>
              </a:spcBef>
              <a:buSzPct val="100000"/>
              <a:buFont typeface="Arial"/>
              <a:buChar char="•"/>
              <a:defRPr sz="2400" b="1">
                <a:latin typeface="Calibri"/>
                <a:ea typeface="Calibri"/>
                <a:cs typeface="Calibri"/>
                <a:sym typeface="Calibri"/>
              </a:defRPr>
            </a:pPr>
            <a:r>
              <a:t>Gli adulti si sentono offesi, insultati.</a:t>
            </a:r>
          </a:p>
          <a:p>
            <a:pPr defTabSz="914400">
              <a:spcBef>
                <a:spcPts val="500"/>
              </a:spcBef>
              <a:buSzPct val="100000"/>
              <a:buFont typeface="Arial"/>
              <a:buChar char="•"/>
              <a:defRPr sz="2400" b="1">
                <a:latin typeface="Calibri"/>
                <a:ea typeface="Calibri"/>
                <a:cs typeface="Calibri"/>
                <a:sym typeface="Calibri"/>
              </a:defRPr>
            </a:pPr>
            <a:r>
              <a:t>Provano antipatia.</a:t>
            </a:r>
          </a:p>
          <a:p>
            <a:pPr defTabSz="914400">
              <a:spcBef>
                <a:spcPts val="500"/>
              </a:spcBef>
              <a:buSzPct val="100000"/>
              <a:buFont typeface="Arial"/>
              <a:buChar char="•"/>
              <a:defRPr sz="2400" b="1">
                <a:latin typeface="Calibri"/>
                <a:ea typeface="Calibri"/>
                <a:cs typeface="Calibri"/>
                <a:sym typeface="Calibri"/>
              </a:defRPr>
            </a:pPr>
            <a:r>
              <a:t>Pensano: perché è tanto villano? Come posso prendermi la rivincita su di lui?</a:t>
            </a:r>
          </a:p>
        </p:txBody>
      </p:sp>
    </p:spTree>
  </p:cSld>
  <p:clrMapOvr>
    <a:masterClrMapping/>
  </p:clrMapOvr>
  <p:transition spd="med"/>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 name="Numero diapositiva"/>
          <p:cNvSpPr txBox="1">
            <a:spLocks noGrp="1"/>
          </p:cNvSpPr>
          <p:nvPr>
            <p:ph type="sldNum" sz="quarter" idx="4294967295"/>
          </p:nvPr>
        </p:nvSpPr>
        <p:spPr>
          <a:xfrm>
            <a:off x="8428176" y="6414759"/>
            <a:ext cx="258621" cy="248302"/>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lstStyle>
            <a:lvl1pPr>
              <a:defRPr sz="1200" u="none">
                <a:solidFill>
                  <a:srgbClr val="898989"/>
                </a:solidFill>
                <a:latin typeface="Calibri"/>
                <a:ea typeface="Calibri"/>
                <a:cs typeface="Calibri"/>
                <a:sym typeface="Calibri"/>
              </a:defRPr>
            </a:lvl1pPr>
          </a:lstStyle>
          <a:p>
            <a:fld id="{86CB4B4D-7CA3-9044-876B-883B54F8677D}" type="slidenum">
              <a:t>58</a:t>
            </a:fld>
            <a:endParaRPr/>
          </a:p>
        </p:txBody>
      </p:sp>
      <p:sp>
        <p:nvSpPr>
          <p:cNvPr id="236" name="VENDETTA"/>
          <p:cNvSpPr txBox="1">
            <a:spLocks noGrp="1"/>
          </p:cNvSpPr>
          <p:nvPr>
            <p:ph type="ctrTitle" idx="4294967295"/>
          </p:nvPr>
        </p:nvSpPr>
        <p:spPr>
          <a:xfrm>
            <a:off x="457200" y="274637"/>
            <a:ext cx="8229600" cy="1143001"/>
          </a:xfrm>
          <a:prstGeom prst="rect">
            <a:avLst/>
          </a:prstGeom>
        </p:spPr>
        <p:txBody>
          <a:bodyPr lIns="45718" tIns="45718" rIns="45718" bIns="45718">
            <a:normAutofit/>
          </a:bodyPr>
          <a:lstStyle>
            <a:lvl1pPr defTabSz="914400">
              <a:defRPr sz="3600" b="1">
                <a:latin typeface="Calibri"/>
                <a:ea typeface="Calibri"/>
                <a:cs typeface="Calibri"/>
                <a:sym typeface="Calibri"/>
              </a:defRPr>
            </a:lvl1pPr>
          </a:lstStyle>
          <a:p>
            <a:r>
              <a:t>VENDETTA</a:t>
            </a:r>
          </a:p>
        </p:txBody>
      </p:sp>
      <p:sp>
        <p:nvSpPr>
          <p:cNvPr id="237" name="NON COMPORTATEVI COME SE FOSTE OFFESI! Applicate le conseguenze naturali: LA PUNIZIONE SPESSO AUMENTA LA SFIDA.…"/>
          <p:cNvSpPr txBox="1">
            <a:spLocks noGrp="1"/>
          </p:cNvSpPr>
          <p:nvPr>
            <p:ph type="subTitle" idx="4294967295"/>
          </p:nvPr>
        </p:nvSpPr>
        <p:spPr>
          <a:xfrm>
            <a:off x="457200" y="1600200"/>
            <a:ext cx="8229600" cy="4525963"/>
          </a:xfrm>
          <a:prstGeom prst="rect">
            <a:avLst/>
          </a:prstGeom>
        </p:spPr>
        <p:txBody>
          <a:bodyPr lIns="45718" tIns="45718" rIns="45718" bIns="45718">
            <a:normAutofit/>
          </a:bodyPr>
          <a:lstStyle/>
          <a:p>
            <a:pPr marL="315468" indent="-315468" defTabSz="841247">
              <a:spcBef>
                <a:spcPts val="600"/>
              </a:spcBef>
              <a:buSzPct val="100000"/>
              <a:buFont typeface="Arial"/>
              <a:buChar char="•"/>
              <a:defRPr sz="2500" b="1">
                <a:latin typeface="Calibri"/>
                <a:ea typeface="Calibri"/>
                <a:cs typeface="Calibri"/>
                <a:sym typeface="Calibri"/>
              </a:defRPr>
            </a:pPr>
            <a:r>
              <a:t>NON COMPORTATEVI COME SE FOSTE OFFESI! Applicate le </a:t>
            </a:r>
            <a:r>
              <a:rPr u="sng"/>
              <a:t>conseguenze naturali</a:t>
            </a:r>
            <a:r>
              <a:t>: LA PUNIZIONE SPESSO AUMENTA LA SFIDA.</a:t>
            </a:r>
          </a:p>
          <a:p>
            <a:pPr marL="315468" indent="-315468" defTabSz="841247">
              <a:spcBef>
                <a:spcPts val="700"/>
              </a:spcBef>
              <a:buSzPct val="100000"/>
              <a:buFont typeface="Arial"/>
              <a:buChar char="•"/>
              <a:defRPr sz="2500" b="1">
                <a:latin typeface="Calibri"/>
                <a:ea typeface="Calibri"/>
                <a:cs typeface="Calibri"/>
                <a:sym typeface="Calibri"/>
              </a:defRPr>
            </a:pPr>
            <a:endParaRPr/>
          </a:p>
          <a:p>
            <a:pPr marL="315468" indent="-315468" defTabSz="841247">
              <a:spcBef>
                <a:spcPts val="600"/>
              </a:spcBef>
              <a:buSzPct val="100000"/>
              <a:buFont typeface="Arial"/>
              <a:buChar char="•"/>
              <a:defRPr sz="2500" b="1">
                <a:latin typeface="Calibri"/>
                <a:ea typeface="Calibri"/>
                <a:cs typeface="Calibri"/>
                <a:sym typeface="Calibri"/>
              </a:defRPr>
            </a:pPr>
            <a:r>
              <a:t>FATE L’IMPREVISTO: PERSUADETE IL RAGAZZO CHE GLI </a:t>
            </a:r>
            <a:r>
              <a:rPr u="sng"/>
              <a:t>VOLETE BENE! (soltanto però se vi sentite sintonizzati autenticamente con questo sentimento)</a:t>
            </a:r>
          </a:p>
          <a:p>
            <a:pPr marL="315468" indent="-315468" defTabSz="841247">
              <a:spcBef>
                <a:spcPts val="600"/>
              </a:spcBef>
              <a:buSzPct val="100000"/>
              <a:buFont typeface="Arial"/>
              <a:buChar char="•"/>
              <a:defRPr sz="2500" b="1">
                <a:latin typeface="Calibri"/>
                <a:ea typeface="Calibri"/>
                <a:cs typeface="Calibri"/>
                <a:sym typeface="Calibri"/>
              </a:defRPr>
            </a:pPr>
            <a:r>
              <a:t>Usate a scuola </a:t>
            </a:r>
            <a:r>
              <a:rPr u="sng"/>
              <a:t>l’incoraggiamento del gruppo.</a:t>
            </a:r>
          </a:p>
          <a:p>
            <a:pPr marL="315468" indent="-315468" defTabSz="841247">
              <a:spcBef>
                <a:spcPts val="600"/>
              </a:spcBef>
              <a:buSzPct val="100000"/>
              <a:buFont typeface="Arial"/>
              <a:buChar char="•"/>
              <a:defRPr sz="2500" b="1" u="sng">
                <a:latin typeface="Calibri"/>
                <a:ea typeface="Calibri"/>
                <a:cs typeface="Calibri"/>
                <a:sym typeface="Calibri"/>
              </a:defRPr>
            </a:pPr>
            <a:r>
              <a:t>Cercate di convincerlo che è bene accetto da parte di tutti.</a:t>
            </a:r>
          </a:p>
        </p:txBody>
      </p:sp>
    </p:spTree>
  </p:cSld>
  <p:clrMapOvr>
    <a:masterClrMapping/>
  </p:clrMapOvr>
  <p:transition spd="med"/>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 name="Numero diapositiva"/>
          <p:cNvSpPr txBox="1">
            <a:spLocks noGrp="1"/>
          </p:cNvSpPr>
          <p:nvPr>
            <p:ph type="sldNum" sz="quarter" idx="4294967295"/>
          </p:nvPr>
        </p:nvSpPr>
        <p:spPr>
          <a:xfrm>
            <a:off x="8428176" y="6414759"/>
            <a:ext cx="258621" cy="248302"/>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lstStyle>
            <a:lvl1pPr>
              <a:defRPr sz="1200" u="none">
                <a:solidFill>
                  <a:srgbClr val="898989"/>
                </a:solidFill>
                <a:latin typeface="Calibri"/>
                <a:ea typeface="Calibri"/>
                <a:cs typeface="Calibri"/>
                <a:sym typeface="Calibri"/>
              </a:defRPr>
            </a:lvl1pPr>
          </a:lstStyle>
          <a:p>
            <a:fld id="{86CB4B4D-7CA3-9044-876B-883B54F8677D}" type="slidenum">
              <a:t>59</a:t>
            </a:fld>
            <a:endParaRPr/>
          </a:p>
        </p:txBody>
      </p:sp>
      <p:sp>
        <p:nvSpPr>
          <p:cNvPr id="240" name="4° SCOPO :MANIFESTARE INADEGUATEZZA"/>
          <p:cNvSpPr txBox="1">
            <a:spLocks noGrp="1"/>
          </p:cNvSpPr>
          <p:nvPr>
            <p:ph type="ctrTitle" idx="4294967295"/>
          </p:nvPr>
        </p:nvSpPr>
        <p:spPr>
          <a:xfrm>
            <a:off x="457200" y="274637"/>
            <a:ext cx="8229600" cy="1143001"/>
          </a:xfrm>
          <a:prstGeom prst="rect">
            <a:avLst/>
          </a:prstGeom>
        </p:spPr>
        <p:txBody>
          <a:bodyPr lIns="45718" tIns="45718" rIns="45718" bIns="45718">
            <a:normAutofit/>
          </a:bodyPr>
          <a:lstStyle>
            <a:lvl1pPr defTabSz="914400">
              <a:defRPr sz="3200" b="1">
                <a:latin typeface="Calibri"/>
                <a:ea typeface="Calibri"/>
                <a:cs typeface="Calibri"/>
                <a:sym typeface="Calibri"/>
              </a:defRPr>
            </a:lvl1pPr>
          </a:lstStyle>
          <a:p>
            <a:r>
              <a:t>4° SCOPO :MANIFESTARE INADEGUATEZZA</a:t>
            </a:r>
          </a:p>
        </p:txBody>
      </p:sp>
      <p:sp>
        <p:nvSpPr>
          <p:cNvPr id="241" name="Il ragazzo manifesta “atti ottusi”…"/>
          <p:cNvSpPr txBox="1">
            <a:spLocks noGrp="1"/>
          </p:cNvSpPr>
          <p:nvPr>
            <p:ph type="subTitle" idx="4294967295"/>
          </p:nvPr>
        </p:nvSpPr>
        <p:spPr>
          <a:xfrm>
            <a:off x="457200" y="1600200"/>
            <a:ext cx="8229600" cy="4525963"/>
          </a:xfrm>
          <a:prstGeom prst="rect">
            <a:avLst/>
          </a:prstGeom>
        </p:spPr>
        <p:txBody>
          <a:bodyPr lIns="45718" tIns="45718" rIns="45718" bIns="45718">
            <a:normAutofit/>
          </a:bodyPr>
          <a:lstStyle/>
          <a:p>
            <a:pPr defTabSz="914400">
              <a:spcBef>
                <a:spcPts val="500"/>
              </a:spcBef>
              <a:buSzPct val="100000"/>
              <a:buFont typeface="Arial"/>
              <a:buChar char="•"/>
              <a:defRPr sz="2400">
                <a:latin typeface="Calibri"/>
                <a:ea typeface="Calibri"/>
                <a:cs typeface="Calibri"/>
                <a:sym typeface="Calibri"/>
              </a:defRPr>
            </a:pPr>
            <a:r>
              <a:t>Il ragazzo manifesta </a:t>
            </a:r>
            <a:r>
              <a:rPr b="1"/>
              <a:t>“atti ottusi”</a:t>
            </a:r>
          </a:p>
          <a:p>
            <a:pPr defTabSz="914400">
              <a:spcBef>
                <a:spcPts val="500"/>
              </a:spcBef>
              <a:buSzPct val="100000"/>
              <a:buFont typeface="Arial"/>
              <a:buChar char="•"/>
              <a:defRPr sz="2400" b="1">
                <a:latin typeface="Calibri"/>
                <a:ea typeface="Calibri"/>
                <a:cs typeface="Calibri"/>
                <a:sym typeface="Calibri"/>
              </a:defRPr>
            </a:pPr>
            <a:r>
              <a:t>Rivela un complesso di inferiorità.</a:t>
            </a:r>
          </a:p>
          <a:p>
            <a:pPr defTabSz="914400">
              <a:spcBef>
                <a:spcPts val="500"/>
              </a:spcBef>
              <a:buSzPct val="100000"/>
              <a:buFont typeface="Arial"/>
              <a:buChar char="•"/>
              <a:defRPr sz="2400" b="1">
                <a:latin typeface="Calibri"/>
                <a:ea typeface="Calibri"/>
                <a:cs typeface="Calibri"/>
                <a:sym typeface="Calibri"/>
              </a:defRPr>
            </a:pPr>
            <a:r>
              <a:t>Rinuncia.</a:t>
            </a:r>
          </a:p>
          <a:p>
            <a:pPr defTabSz="914400">
              <a:spcBef>
                <a:spcPts val="500"/>
              </a:spcBef>
              <a:buSzPct val="100000"/>
              <a:buFont typeface="Arial"/>
              <a:buChar char="•"/>
              <a:defRPr sz="2400" b="1">
                <a:latin typeface="Calibri"/>
                <a:ea typeface="Calibri"/>
                <a:cs typeface="Calibri"/>
                <a:sym typeface="Calibri"/>
              </a:defRPr>
            </a:pPr>
            <a:r>
              <a:t>Cerca di essere lasciato a se stesso.</a:t>
            </a:r>
          </a:p>
          <a:p>
            <a:pPr defTabSz="914400">
              <a:spcBef>
                <a:spcPts val="500"/>
              </a:spcBef>
              <a:buSzPct val="100000"/>
              <a:buFont typeface="Arial"/>
              <a:buChar char="•"/>
              <a:defRPr sz="2400" b="1">
                <a:latin typeface="Calibri"/>
                <a:ea typeface="Calibri"/>
                <a:cs typeface="Calibri"/>
                <a:sym typeface="Calibri"/>
              </a:defRPr>
            </a:pPr>
            <a:r>
              <a:t>Il suo messaggio è :”Con me non ce la fai!”</a:t>
            </a:r>
          </a:p>
          <a:p>
            <a:pPr defTabSz="914400">
              <a:spcBef>
                <a:spcPts val="500"/>
              </a:spcBef>
              <a:buSzPct val="100000"/>
              <a:buFont typeface="Arial"/>
              <a:buChar char="•"/>
              <a:defRPr sz="2400" b="1">
                <a:latin typeface="Calibri"/>
                <a:ea typeface="Calibri"/>
                <a:cs typeface="Calibri"/>
                <a:sym typeface="Calibri"/>
              </a:defRPr>
            </a:pPr>
            <a:r>
              <a:t>Pensa:”Voglio che nessuno sappia quanto sono inadeguato…”</a:t>
            </a:r>
          </a:p>
          <a:p>
            <a:pPr defTabSz="914400">
              <a:spcBef>
                <a:spcPts val="500"/>
              </a:spcBef>
              <a:buSzPct val="100000"/>
              <a:buFont typeface="Arial"/>
              <a:buChar char="•"/>
              <a:defRPr sz="2400" b="1">
                <a:latin typeface="Calibri"/>
                <a:ea typeface="Calibri"/>
                <a:cs typeface="Calibri"/>
                <a:sym typeface="Calibri"/>
              </a:defRPr>
            </a:pPr>
            <a:r>
              <a:t>Gli adulti si arrendono, non sanno cosa fare.</a:t>
            </a:r>
          </a:p>
          <a:p>
            <a:pPr defTabSz="914400">
              <a:spcBef>
                <a:spcPts val="500"/>
              </a:spcBef>
              <a:buSzPct val="100000"/>
              <a:buFont typeface="Arial"/>
              <a:buChar char="•"/>
              <a:defRPr sz="2400" b="1">
                <a:latin typeface="Calibri"/>
                <a:ea typeface="Calibri"/>
                <a:cs typeface="Calibri"/>
                <a:sym typeface="Calibri"/>
              </a:defRPr>
            </a:pPr>
            <a:r>
              <a:t>PENSANO : “NON SO PIU’ COSA FARE PER LUI…rinuncio: non ce la faccio”In altre parole “lo dimettono mentalmente”</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Numero diapositiva"/>
          <p:cNvSpPr txBox="1">
            <a:spLocks noGrp="1"/>
          </p:cNvSpPr>
          <p:nvPr>
            <p:ph type="sldNum" sz="quarter" idx="4294967295"/>
          </p:nvPr>
        </p:nvSpPr>
        <p:spPr>
          <a:xfrm>
            <a:off x="8483778" y="6245225"/>
            <a:ext cx="203021" cy="28882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lstStyle>
            <a:lvl1pPr>
              <a:defRPr u="none"/>
            </a:lvl1pPr>
          </a:lstStyle>
          <a:p>
            <a:fld id="{86CB4B4D-7CA3-9044-876B-883B54F8677D}" type="slidenum">
              <a:t>6</a:t>
            </a:fld>
            <a:endParaRPr/>
          </a:p>
        </p:txBody>
      </p:sp>
      <p:sp>
        <p:nvSpPr>
          <p:cNvPr id="39" name="APPRENDIMENTO DEGLI ADULTI :J.MEZIROW"/>
          <p:cNvSpPr txBox="1">
            <a:spLocks noGrp="1"/>
          </p:cNvSpPr>
          <p:nvPr>
            <p:ph type="ctrTitle" idx="4294967295"/>
          </p:nvPr>
        </p:nvSpPr>
        <p:spPr>
          <a:xfrm>
            <a:off x="457200" y="274637"/>
            <a:ext cx="8229600" cy="1143001"/>
          </a:xfrm>
          <a:prstGeom prst="rect">
            <a:avLst/>
          </a:prstGeom>
        </p:spPr>
        <p:txBody>
          <a:bodyPr lIns="45718" tIns="45718" rIns="45718" bIns="45718">
            <a:normAutofit/>
          </a:bodyPr>
          <a:lstStyle>
            <a:lvl1pPr defTabSz="914400">
              <a:defRPr sz="3200" b="1">
                <a:latin typeface="Calibri"/>
                <a:ea typeface="Calibri"/>
                <a:cs typeface="Calibri"/>
                <a:sym typeface="Calibri"/>
              </a:defRPr>
            </a:lvl1pPr>
          </a:lstStyle>
          <a:p>
            <a:r>
              <a:t>APPRENDIMENTO DEGLI ADULTI :J.MEZIROW</a:t>
            </a:r>
          </a:p>
        </p:txBody>
      </p:sp>
      <p:sp>
        <p:nvSpPr>
          <p:cNvPr id="40" name="Quando riflettiamo per la comprensione dei nuovi dati noi usiamo “schemi di significato”che sono costrutti dati dalla conoscenza pregressa, spesso lontana nel tempo, che reggono le nostre convinzioni, i giudizi di valore e i sentimenti soggiacenti.…"/>
          <p:cNvSpPr txBox="1">
            <a:spLocks noGrp="1"/>
          </p:cNvSpPr>
          <p:nvPr>
            <p:ph type="subTitle" idx="4294967295"/>
          </p:nvPr>
        </p:nvSpPr>
        <p:spPr>
          <a:xfrm>
            <a:off x="457200" y="1600200"/>
            <a:ext cx="8229600" cy="4525963"/>
          </a:xfrm>
          <a:prstGeom prst="rect">
            <a:avLst/>
          </a:prstGeom>
        </p:spPr>
        <p:txBody>
          <a:bodyPr lIns="45718" tIns="45718" rIns="45718" bIns="45718">
            <a:normAutofit/>
          </a:bodyPr>
          <a:lstStyle/>
          <a:p>
            <a:pPr defTabSz="914400">
              <a:lnSpc>
                <a:spcPct val="90000"/>
              </a:lnSpc>
              <a:spcBef>
                <a:spcPts val="600"/>
              </a:spcBef>
              <a:buSzPct val="100000"/>
              <a:buChar char="•"/>
              <a:defRPr sz="2800">
                <a:latin typeface="Calibri"/>
                <a:ea typeface="Calibri"/>
                <a:cs typeface="Calibri"/>
                <a:sym typeface="Calibri"/>
              </a:defRPr>
            </a:pPr>
            <a:r>
              <a:t>Quando </a:t>
            </a:r>
            <a:r>
              <a:rPr b="1"/>
              <a:t>riflettiamo </a:t>
            </a:r>
            <a:r>
              <a:t>per la comprensione dei nuovi dati noi usiamo </a:t>
            </a:r>
            <a:r>
              <a:rPr b="1"/>
              <a:t>“schemi di significato”</a:t>
            </a:r>
            <a:r>
              <a:t>che sono costrutti dati dalla </a:t>
            </a:r>
            <a:r>
              <a:rPr b="1"/>
              <a:t>conoscenza pregressa, </a:t>
            </a:r>
            <a:r>
              <a:t>spesso lontana nel tempo, che reggono le nostre </a:t>
            </a:r>
            <a:r>
              <a:rPr b="1"/>
              <a:t>convinzioni, i giudizi di valore e i sentimenti soggiacenti.</a:t>
            </a:r>
          </a:p>
          <a:p>
            <a:pPr defTabSz="914400">
              <a:lnSpc>
                <a:spcPct val="90000"/>
              </a:lnSpc>
              <a:spcBef>
                <a:spcPts val="600"/>
              </a:spcBef>
              <a:buSzPct val="100000"/>
              <a:buChar char="•"/>
              <a:defRPr sz="2800">
                <a:latin typeface="Calibri"/>
                <a:ea typeface="Calibri"/>
                <a:cs typeface="Calibri"/>
                <a:sym typeface="Calibri"/>
              </a:defRPr>
            </a:pPr>
            <a:r>
              <a:t>Questi schemi “antichi” di significato resistono nel tempo e rendono difficile negli adulti “</a:t>
            </a:r>
            <a:r>
              <a:rPr b="1"/>
              <a:t>l’apprendimento trasformativo”.</a:t>
            </a:r>
          </a:p>
          <a:p>
            <a:pPr defTabSz="914400">
              <a:lnSpc>
                <a:spcPct val="90000"/>
              </a:lnSpc>
              <a:spcBef>
                <a:spcPts val="600"/>
              </a:spcBef>
              <a:buSzPct val="100000"/>
              <a:buChar char="•"/>
              <a:defRPr sz="2800">
                <a:latin typeface="Calibri"/>
                <a:ea typeface="Calibri"/>
                <a:cs typeface="Calibri"/>
                <a:sym typeface="Calibri"/>
              </a:defRPr>
            </a:pPr>
            <a:r>
              <a:t>Oggi le neuroscienze confermano con la scoperta dei </a:t>
            </a:r>
            <a:r>
              <a:rPr b="1"/>
              <a:t>neuroni specchio, </a:t>
            </a:r>
            <a:r>
              <a:t>come già sottolineato.</a:t>
            </a:r>
          </a:p>
        </p:txBody>
      </p:sp>
    </p:spTree>
  </p:cSld>
  <p:clrMapOvr>
    <a:masterClrMapping/>
  </p:clrMapOvr>
  <p:transition spd="med"/>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 name="Numero diapositiva"/>
          <p:cNvSpPr txBox="1">
            <a:spLocks noGrp="1"/>
          </p:cNvSpPr>
          <p:nvPr>
            <p:ph type="sldNum" sz="quarter" idx="4294967295"/>
          </p:nvPr>
        </p:nvSpPr>
        <p:spPr>
          <a:xfrm>
            <a:off x="8428176" y="6414759"/>
            <a:ext cx="258621" cy="248302"/>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lstStyle>
            <a:lvl1pPr>
              <a:defRPr sz="1200" u="none">
                <a:solidFill>
                  <a:srgbClr val="898989"/>
                </a:solidFill>
                <a:latin typeface="Calibri"/>
                <a:ea typeface="Calibri"/>
                <a:cs typeface="Calibri"/>
                <a:sym typeface="Calibri"/>
              </a:defRPr>
            </a:lvl1pPr>
          </a:lstStyle>
          <a:p>
            <a:fld id="{86CB4B4D-7CA3-9044-876B-883B54F8677D}" type="slidenum">
              <a:t>60</a:t>
            </a:fld>
            <a:endParaRPr/>
          </a:p>
        </p:txBody>
      </p:sp>
      <p:sp>
        <p:nvSpPr>
          <p:cNvPr id="244" name="INADEGUATEZZA"/>
          <p:cNvSpPr txBox="1">
            <a:spLocks noGrp="1"/>
          </p:cNvSpPr>
          <p:nvPr>
            <p:ph type="ctrTitle" idx="4294967295"/>
          </p:nvPr>
        </p:nvSpPr>
        <p:spPr>
          <a:xfrm>
            <a:off x="457200" y="274637"/>
            <a:ext cx="8229600" cy="1143001"/>
          </a:xfrm>
          <a:prstGeom prst="rect">
            <a:avLst/>
          </a:prstGeom>
        </p:spPr>
        <p:txBody>
          <a:bodyPr lIns="45718" tIns="45718" rIns="45718" bIns="45718">
            <a:normAutofit/>
          </a:bodyPr>
          <a:lstStyle>
            <a:lvl1pPr defTabSz="914400">
              <a:defRPr sz="3600" b="1">
                <a:latin typeface="Calibri"/>
                <a:ea typeface="Calibri"/>
                <a:cs typeface="Calibri"/>
                <a:sym typeface="Calibri"/>
              </a:defRPr>
            </a:lvl1pPr>
          </a:lstStyle>
          <a:p>
            <a:r>
              <a:t>INADEGUATEZZA</a:t>
            </a:r>
          </a:p>
        </p:txBody>
      </p:sp>
      <p:sp>
        <p:nvSpPr>
          <p:cNvPr id="245" name="INCORAGGIATELO QUANDO SBAGLIA.…"/>
          <p:cNvSpPr txBox="1">
            <a:spLocks noGrp="1"/>
          </p:cNvSpPr>
          <p:nvPr>
            <p:ph type="subTitle" idx="4294967295"/>
          </p:nvPr>
        </p:nvSpPr>
        <p:spPr>
          <a:xfrm>
            <a:off x="457200" y="1600200"/>
            <a:ext cx="8229600" cy="4525963"/>
          </a:xfrm>
          <a:prstGeom prst="rect">
            <a:avLst/>
          </a:prstGeom>
        </p:spPr>
        <p:txBody>
          <a:bodyPr lIns="45718" tIns="45718" rIns="45718" bIns="45718">
            <a:normAutofit/>
          </a:bodyPr>
          <a:lstStyle/>
          <a:p>
            <a:pPr defTabSz="914400">
              <a:lnSpc>
                <a:spcPct val="90000"/>
              </a:lnSpc>
              <a:spcBef>
                <a:spcPts val="600"/>
              </a:spcBef>
              <a:buSzPct val="100000"/>
              <a:buFont typeface="Arial"/>
              <a:buChar char="•"/>
              <a:defRPr sz="2800" b="1">
                <a:latin typeface="Calibri"/>
                <a:ea typeface="Calibri"/>
                <a:cs typeface="Calibri"/>
                <a:sym typeface="Calibri"/>
              </a:defRPr>
            </a:pPr>
            <a:r>
              <a:t>INCORAGGIATELO QUANDO SBAGLIA.</a:t>
            </a:r>
          </a:p>
          <a:p>
            <a:pPr defTabSz="914400">
              <a:lnSpc>
                <a:spcPct val="90000"/>
              </a:lnSpc>
              <a:spcBef>
                <a:spcPts val="600"/>
              </a:spcBef>
              <a:buSzPct val="100000"/>
              <a:buFont typeface="Arial"/>
              <a:buChar char="•"/>
              <a:defRPr sz="2800" b="1">
                <a:latin typeface="Calibri"/>
                <a:ea typeface="Calibri"/>
                <a:cs typeface="Calibri"/>
                <a:sym typeface="Calibri"/>
              </a:defRPr>
            </a:pPr>
            <a:r>
              <a:t>Lodatelo quando si mette alla prova.</a:t>
            </a:r>
          </a:p>
          <a:p>
            <a:pPr defTabSz="914400">
              <a:lnSpc>
                <a:spcPct val="90000"/>
              </a:lnSpc>
              <a:spcBef>
                <a:spcPts val="600"/>
              </a:spcBef>
              <a:buSzPct val="100000"/>
              <a:buFont typeface="Arial"/>
              <a:buChar char="•"/>
              <a:defRPr sz="2800" b="1">
                <a:latin typeface="Calibri"/>
                <a:ea typeface="Calibri"/>
                <a:cs typeface="Calibri"/>
                <a:sym typeface="Calibri"/>
              </a:defRPr>
            </a:pPr>
            <a:r>
              <a:t>Dite:-”Non mi do per vinto con te”</a:t>
            </a:r>
          </a:p>
          <a:p>
            <a:pPr defTabSz="914400">
              <a:lnSpc>
                <a:spcPct val="90000"/>
              </a:lnSpc>
              <a:spcBef>
                <a:spcPts val="600"/>
              </a:spcBef>
              <a:buSzPct val="100000"/>
              <a:buFont typeface="Arial"/>
              <a:buChar char="•"/>
              <a:defRPr sz="2800" b="1">
                <a:latin typeface="Calibri"/>
                <a:ea typeface="Calibri"/>
                <a:cs typeface="Calibri"/>
                <a:sym typeface="Calibri"/>
              </a:defRPr>
            </a:pPr>
            <a:r>
              <a:t>FATE CON LUI UN INTERVENTO </a:t>
            </a:r>
            <a:r>
              <a:rPr u="sng"/>
              <a:t>COSTRUTTIVO</a:t>
            </a:r>
          </a:p>
          <a:p>
            <a:pPr defTabSz="914400">
              <a:lnSpc>
                <a:spcPct val="90000"/>
              </a:lnSpc>
              <a:spcBef>
                <a:spcPts val="600"/>
              </a:spcBef>
              <a:buSzPct val="100000"/>
              <a:buFont typeface="Arial"/>
              <a:buChar char="•"/>
              <a:defRPr sz="2800" b="1">
                <a:latin typeface="Calibri"/>
                <a:ea typeface="Calibri"/>
                <a:cs typeface="Calibri"/>
                <a:sym typeface="Calibri"/>
              </a:defRPr>
            </a:pPr>
            <a:r>
              <a:t>NON LASCIATEVI SCORAGGIARE</a:t>
            </a:r>
          </a:p>
          <a:p>
            <a:pPr defTabSz="914400">
              <a:lnSpc>
                <a:spcPct val="90000"/>
              </a:lnSpc>
              <a:spcBef>
                <a:spcPts val="700"/>
              </a:spcBef>
              <a:buSzPct val="100000"/>
              <a:buFont typeface="Arial"/>
              <a:buChar char="•"/>
              <a:defRPr sz="2800" b="1">
                <a:latin typeface="Calibri"/>
                <a:ea typeface="Calibri"/>
                <a:cs typeface="Calibri"/>
                <a:sym typeface="Calibri"/>
              </a:defRPr>
            </a:pPr>
            <a:endParaRPr/>
          </a:p>
          <a:p>
            <a:pPr defTabSz="914400">
              <a:lnSpc>
                <a:spcPct val="90000"/>
              </a:lnSpc>
              <a:spcBef>
                <a:spcPts val="600"/>
              </a:spcBef>
              <a:buSzPct val="100000"/>
              <a:buFont typeface="Arial"/>
              <a:buChar char="•"/>
              <a:defRPr sz="2800" b="1">
                <a:latin typeface="Calibri"/>
                <a:ea typeface="Calibri"/>
                <a:cs typeface="Calibri"/>
                <a:sym typeface="Calibri"/>
              </a:defRPr>
            </a:pPr>
            <a:r>
              <a:t>PER TUTTI  E QUATTRO GLI </a:t>
            </a:r>
            <a:r>
              <a:rPr u="sng"/>
              <a:t>SCOPI</a:t>
            </a:r>
            <a:r>
              <a:t> VALE IL</a:t>
            </a:r>
          </a:p>
          <a:p>
            <a:pPr defTabSz="914400">
              <a:lnSpc>
                <a:spcPct val="90000"/>
              </a:lnSpc>
              <a:spcBef>
                <a:spcPts val="600"/>
              </a:spcBef>
              <a:buSzPct val="100000"/>
              <a:buFont typeface="Arial"/>
              <a:buChar char="•"/>
              <a:defRPr sz="2800" b="1">
                <a:latin typeface="Calibri"/>
                <a:ea typeface="Calibri"/>
                <a:cs typeface="Calibri"/>
                <a:sym typeface="Calibri"/>
              </a:defRPr>
            </a:pPr>
            <a:r>
              <a:t> “Processo di incoraggiamento”</a:t>
            </a:r>
          </a:p>
        </p:txBody>
      </p:sp>
    </p:spTree>
  </p:cSld>
  <p:clrMapOvr>
    <a:masterClrMapping/>
  </p:clrMapOvr>
  <p:transition spd="med"/>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 name="Numero diapositiva"/>
          <p:cNvSpPr txBox="1">
            <a:spLocks noGrp="1"/>
          </p:cNvSpPr>
          <p:nvPr>
            <p:ph type="sldNum" sz="quarter" idx="4294967295"/>
          </p:nvPr>
        </p:nvSpPr>
        <p:spPr>
          <a:xfrm>
            <a:off x="8428176" y="6414759"/>
            <a:ext cx="258621" cy="248302"/>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lstStyle>
            <a:lvl1pPr>
              <a:defRPr sz="1200" u="none">
                <a:solidFill>
                  <a:srgbClr val="898989"/>
                </a:solidFill>
                <a:latin typeface="Calibri"/>
                <a:ea typeface="Calibri"/>
                <a:cs typeface="Calibri"/>
                <a:sym typeface="Calibri"/>
              </a:defRPr>
            </a:lvl1pPr>
          </a:lstStyle>
          <a:p>
            <a:fld id="{86CB4B4D-7CA3-9044-876B-883B54F8677D}" type="slidenum">
              <a:t>61</a:t>
            </a:fld>
            <a:endParaRPr/>
          </a:p>
        </p:txBody>
      </p:sp>
      <p:sp>
        <p:nvSpPr>
          <p:cNvPr id="248" name="LA CONSAPEVOLEZZA"/>
          <p:cNvSpPr txBox="1">
            <a:spLocks noGrp="1"/>
          </p:cNvSpPr>
          <p:nvPr>
            <p:ph type="ctrTitle" idx="4294967295"/>
          </p:nvPr>
        </p:nvSpPr>
        <p:spPr>
          <a:xfrm>
            <a:off x="457200" y="274637"/>
            <a:ext cx="8229600" cy="1143001"/>
          </a:xfrm>
          <a:prstGeom prst="rect">
            <a:avLst/>
          </a:prstGeom>
        </p:spPr>
        <p:txBody>
          <a:bodyPr lIns="45718" tIns="45718" rIns="45718" bIns="45718">
            <a:normAutofit/>
          </a:bodyPr>
          <a:lstStyle>
            <a:lvl1pPr defTabSz="914400">
              <a:defRPr sz="3600" b="1">
                <a:latin typeface="Calibri"/>
                <a:ea typeface="Calibri"/>
                <a:cs typeface="Calibri"/>
                <a:sym typeface="Calibri"/>
              </a:defRPr>
            </a:lvl1pPr>
          </a:lstStyle>
          <a:p>
            <a:r>
              <a:t>LA CONSAPEVOLEZZA</a:t>
            </a:r>
          </a:p>
        </p:txBody>
      </p:sp>
      <p:sp>
        <p:nvSpPr>
          <p:cNvPr id="249" name="E’ importante rendere consapevole il soggetto del suo scopo.…"/>
          <p:cNvSpPr txBox="1">
            <a:spLocks noGrp="1"/>
          </p:cNvSpPr>
          <p:nvPr>
            <p:ph type="subTitle" idx="4294967295"/>
          </p:nvPr>
        </p:nvSpPr>
        <p:spPr>
          <a:xfrm>
            <a:off x="395287" y="1341437"/>
            <a:ext cx="8229601" cy="4525963"/>
          </a:xfrm>
          <a:prstGeom prst="rect">
            <a:avLst/>
          </a:prstGeom>
        </p:spPr>
        <p:txBody>
          <a:bodyPr lIns="45718" tIns="45718" rIns="45718" bIns="45718">
            <a:normAutofit/>
          </a:bodyPr>
          <a:lstStyle/>
          <a:p>
            <a:pPr marL="332613" indent="-332613" defTabSz="886966">
              <a:spcBef>
                <a:spcPts val="600"/>
              </a:spcBef>
              <a:buSzPct val="100000"/>
              <a:buFont typeface="Arial"/>
              <a:buChar char="•"/>
              <a:defRPr sz="2700">
                <a:latin typeface="Calibri"/>
                <a:ea typeface="Calibri"/>
                <a:cs typeface="Calibri"/>
                <a:sym typeface="Calibri"/>
              </a:defRPr>
            </a:pPr>
            <a:r>
              <a:t>E’ importante rendere </a:t>
            </a:r>
            <a:r>
              <a:rPr b="1"/>
              <a:t>consapevole</a:t>
            </a:r>
            <a:r>
              <a:t> il soggetto del suo scopo.</a:t>
            </a:r>
          </a:p>
          <a:p>
            <a:pPr marL="332613" indent="-332613" defTabSz="886966">
              <a:spcBef>
                <a:spcPts val="600"/>
              </a:spcBef>
              <a:buSzPct val="100000"/>
              <a:buFont typeface="Arial"/>
              <a:buChar char="•"/>
              <a:defRPr sz="2700">
                <a:latin typeface="Calibri"/>
                <a:ea typeface="Calibri"/>
                <a:cs typeface="Calibri"/>
                <a:sym typeface="Calibri"/>
              </a:defRPr>
            </a:pPr>
            <a:r>
              <a:t>Se si sente capito (</a:t>
            </a:r>
            <a:r>
              <a:rPr b="1"/>
              <a:t>compreso non assecondato o giustificato per debolezza o paura) </a:t>
            </a:r>
            <a:r>
              <a:t>potrà diventare disponibile ad un </a:t>
            </a:r>
            <a:r>
              <a:rPr b="1"/>
              <a:t>cambiamento.</a:t>
            </a:r>
          </a:p>
          <a:p>
            <a:pPr marL="332613" indent="-332613" defTabSz="886966">
              <a:spcBef>
                <a:spcPts val="600"/>
              </a:spcBef>
              <a:buSzPct val="100000"/>
              <a:buFont typeface="Arial"/>
              <a:buChar char="•"/>
              <a:defRPr sz="2700" b="1">
                <a:latin typeface="Calibri"/>
                <a:ea typeface="Calibri"/>
                <a:cs typeface="Calibri"/>
                <a:sym typeface="Calibri"/>
              </a:defRPr>
            </a:pPr>
            <a:r>
              <a:t>USARE AUTOREVOLEZZA, COERENZA, AUTENTICITA’, REGOLE E LIMITI CHIARI perché producono nell’educazione del ragazzo/a PIU’ SICUREZZA E MINORE AGGRESSIVITA’</a:t>
            </a:r>
          </a:p>
          <a:p>
            <a:pPr marL="332613" indent="-332613" defTabSz="886966">
              <a:spcBef>
                <a:spcPts val="600"/>
              </a:spcBef>
              <a:buSzPct val="100000"/>
              <a:buFont typeface="Arial"/>
              <a:buChar char="•"/>
              <a:defRPr sz="2700">
                <a:latin typeface="Calibri"/>
                <a:ea typeface="Calibri"/>
                <a:cs typeface="Calibri"/>
                <a:sym typeface="Calibri"/>
              </a:defRPr>
            </a:pPr>
            <a:r>
              <a:t> </a:t>
            </a:r>
          </a:p>
        </p:txBody>
      </p:sp>
    </p:spTree>
  </p:cSld>
  <p:clrMapOvr>
    <a:masterClrMapping/>
  </p:clrMapOvr>
  <p:transition spd="med"/>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 name="Numero diapositiva"/>
          <p:cNvSpPr txBox="1">
            <a:spLocks noGrp="1"/>
          </p:cNvSpPr>
          <p:nvPr>
            <p:ph type="sldNum" sz="quarter" idx="4294967295"/>
          </p:nvPr>
        </p:nvSpPr>
        <p:spPr>
          <a:xfrm>
            <a:off x="8428176" y="6414759"/>
            <a:ext cx="258621" cy="248302"/>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lstStyle>
            <a:lvl1pPr>
              <a:defRPr sz="1200" u="none">
                <a:solidFill>
                  <a:srgbClr val="898989"/>
                </a:solidFill>
                <a:latin typeface="Calibri"/>
                <a:ea typeface="Calibri"/>
                <a:cs typeface="Calibri"/>
                <a:sym typeface="Calibri"/>
              </a:defRPr>
            </a:lvl1pPr>
          </a:lstStyle>
          <a:p>
            <a:fld id="{86CB4B4D-7CA3-9044-876B-883B54F8677D}" type="slidenum">
              <a:t>62</a:t>
            </a:fld>
            <a:endParaRPr/>
          </a:p>
        </p:txBody>
      </p:sp>
      <p:sp>
        <p:nvSpPr>
          <p:cNvPr id="252" name="Il processo di incoraggiamento"/>
          <p:cNvSpPr txBox="1">
            <a:spLocks noGrp="1"/>
          </p:cNvSpPr>
          <p:nvPr>
            <p:ph type="ctrTitle" idx="4294967295"/>
          </p:nvPr>
        </p:nvSpPr>
        <p:spPr>
          <a:xfrm>
            <a:off x="457200" y="274637"/>
            <a:ext cx="8229600" cy="1143001"/>
          </a:xfrm>
          <a:prstGeom prst="rect">
            <a:avLst/>
          </a:prstGeom>
        </p:spPr>
        <p:txBody>
          <a:bodyPr lIns="45718" tIns="45718" rIns="45718" bIns="45718">
            <a:normAutofit/>
          </a:bodyPr>
          <a:lstStyle>
            <a:lvl1pPr defTabSz="914400">
              <a:defRPr sz="3600" b="1">
                <a:latin typeface="Calibri"/>
                <a:ea typeface="Calibri"/>
                <a:cs typeface="Calibri"/>
                <a:sym typeface="Calibri"/>
              </a:defRPr>
            </a:lvl1pPr>
          </a:lstStyle>
          <a:p>
            <a:r>
              <a:t>Il processo di incoraggiamento</a:t>
            </a:r>
          </a:p>
        </p:txBody>
      </p:sp>
      <p:sp>
        <p:nvSpPr>
          <p:cNvPr id="253" name="1) Stimare il ragazzo così com’è.…"/>
          <p:cNvSpPr txBox="1">
            <a:spLocks noGrp="1"/>
          </p:cNvSpPr>
          <p:nvPr>
            <p:ph type="subTitle" idx="4294967295"/>
          </p:nvPr>
        </p:nvSpPr>
        <p:spPr>
          <a:xfrm>
            <a:off x="457200" y="1600200"/>
            <a:ext cx="8229600" cy="4525963"/>
          </a:xfrm>
          <a:prstGeom prst="rect">
            <a:avLst/>
          </a:prstGeom>
        </p:spPr>
        <p:txBody>
          <a:bodyPr lIns="45718" tIns="45718" rIns="45718" bIns="45718">
            <a:normAutofit/>
          </a:bodyPr>
          <a:lstStyle/>
          <a:p>
            <a:pPr defTabSz="914400">
              <a:spcBef>
                <a:spcPts val="600"/>
              </a:spcBef>
              <a:buSzPct val="100000"/>
              <a:buFont typeface="Arial"/>
              <a:buChar char="•"/>
              <a:defRPr sz="2800">
                <a:latin typeface="Calibri"/>
                <a:ea typeface="Calibri"/>
                <a:cs typeface="Calibri"/>
                <a:sym typeface="Calibri"/>
              </a:defRPr>
            </a:pPr>
            <a:r>
              <a:t>1) </a:t>
            </a:r>
            <a:r>
              <a:rPr b="1"/>
              <a:t>Stimare</a:t>
            </a:r>
            <a:r>
              <a:t> il ragazzo così com’è.</a:t>
            </a:r>
          </a:p>
          <a:p>
            <a:pPr defTabSz="914400">
              <a:spcBef>
                <a:spcPts val="600"/>
              </a:spcBef>
              <a:buSzPct val="100000"/>
              <a:buFont typeface="Arial"/>
              <a:buChar char="•"/>
              <a:defRPr sz="2800">
                <a:latin typeface="Calibri"/>
                <a:ea typeface="Calibri"/>
                <a:cs typeface="Calibri"/>
                <a:sym typeface="Calibri"/>
              </a:defRPr>
            </a:pPr>
            <a:r>
              <a:t>2) dimostrargli </a:t>
            </a:r>
            <a:r>
              <a:rPr b="1"/>
              <a:t>fiducia </a:t>
            </a:r>
            <a:r>
              <a:t>in modo tale che</a:t>
            </a:r>
            <a:r>
              <a:rPr b="1"/>
              <a:t> </a:t>
            </a:r>
            <a:r>
              <a:t>possa averla in se stesso.</a:t>
            </a:r>
          </a:p>
          <a:p>
            <a:pPr defTabSz="914400">
              <a:spcBef>
                <a:spcPts val="600"/>
              </a:spcBef>
              <a:buSzPct val="100000"/>
              <a:buFont typeface="Arial"/>
              <a:buChar char="•"/>
              <a:defRPr sz="2800">
                <a:latin typeface="Calibri"/>
                <a:ea typeface="Calibri"/>
                <a:cs typeface="Calibri"/>
                <a:sym typeface="Calibri"/>
              </a:defRPr>
            </a:pPr>
            <a:r>
              <a:t>3) </a:t>
            </a:r>
            <a:r>
              <a:rPr b="1"/>
              <a:t>Credere </a:t>
            </a:r>
            <a:r>
              <a:t>nelle capacità del ragazzo, conquistarsi la sua confidenza e al tempo stesso formarlo al </a:t>
            </a:r>
            <a:r>
              <a:rPr u="sng"/>
              <a:t>rispetto di se stesso.</a:t>
            </a:r>
          </a:p>
          <a:p>
            <a:pPr defTabSz="914400">
              <a:spcBef>
                <a:spcPts val="600"/>
              </a:spcBef>
              <a:buSzPct val="100000"/>
              <a:buFont typeface="Arial"/>
              <a:buChar char="•"/>
              <a:defRPr sz="2800">
                <a:latin typeface="Calibri"/>
                <a:ea typeface="Calibri"/>
                <a:cs typeface="Calibri"/>
                <a:sym typeface="Calibri"/>
              </a:defRPr>
            </a:pPr>
            <a:r>
              <a:t>4) Riconoscere un lavoro </a:t>
            </a:r>
            <a:r>
              <a:rPr u="sng"/>
              <a:t>ben fatto. Elogiare gli sforzi compiuti.</a:t>
            </a:r>
          </a:p>
        </p:txBody>
      </p:sp>
    </p:spTree>
  </p:cSld>
  <p:clrMapOvr>
    <a:masterClrMapping/>
  </p:clrMapOvr>
  <p:transition spd="med"/>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5" name="Numero diapositiva"/>
          <p:cNvSpPr txBox="1">
            <a:spLocks noGrp="1"/>
          </p:cNvSpPr>
          <p:nvPr>
            <p:ph type="sldNum" sz="quarter" idx="4294967295"/>
          </p:nvPr>
        </p:nvSpPr>
        <p:spPr>
          <a:xfrm>
            <a:off x="8428176" y="6414759"/>
            <a:ext cx="258621" cy="248302"/>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lstStyle>
            <a:lvl1pPr>
              <a:defRPr sz="1200" u="none">
                <a:solidFill>
                  <a:srgbClr val="898989"/>
                </a:solidFill>
                <a:latin typeface="Calibri"/>
                <a:ea typeface="Calibri"/>
                <a:cs typeface="Calibri"/>
                <a:sym typeface="Calibri"/>
              </a:defRPr>
            </a:lvl1pPr>
          </a:lstStyle>
          <a:p>
            <a:fld id="{86CB4B4D-7CA3-9044-876B-883B54F8677D}" type="slidenum">
              <a:t>63</a:t>
            </a:fld>
            <a:endParaRPr/>
          </a:p>
        </p:txBody>
      </p:sp>
      <p:sp>
        <p:nvSpPr>
          <p:cNvPr id="256" name="INCORAGGIARE I RAGAZZI/E SCORAGGIATI"/>
          <p:cNvSpPr txBox="1">
            <a:spLocks noGrp="1"/>
          </p:cNvSpPr>
          <p:nvPr>
            <p:ph type="ctrTitle" idx="4294967295"/>
          </p:nvPr>
        </p:nvSpPr>
        <p:spPr>
          <a:xfrm>
            <a:off x="457200" y="274637"/>
            <a:ext cx="8229600" cy="1143001"/>
          </a:xfrm>
          <a:prstGeom prst="rect">
            <a:avLst/>
          </a:prstGeom>
        </p:spPr>
        <p:txBody>
          <a:bodyPr lIns="45718" tIns="45718" rIns="45718" bIns="45718">
            <a:normAutofit/>
          </a:bodyPr>
          <a:lstStyle>
            <a:lvl1pPr defTabSz="914400">
              <a:defRPr sz="3200" b="1">
                <a:latin typeface="Calibri"/>
                <a:ea typeface="Calibri"/>
                <a:cs typeface="Calibri"/>
                <a:sym typeface="Calibri"/>
              </a:defRPr>
            </a:lvl1pPr>
          </a:lstStyle>
          <a:p>
            <a:r>
              <a:t>INCORAGGIARE I RAGAZZI/E SCORAGGIATI</a:t>
            </a:r>
          </a:p>
        </p:txBody>
      </p:sp>
      <p:sp>
        <p:nvSpPr>
          <p:cNvPr id="257" name="Fare uso del gruppo per facilitare ed incrementare la maturazione del SOGGETTO.…"/>
          <p:cNvSpPr txBox="1">
            <a:spLocks noGrp="1"/>
          </p:cNvSpPr>
          <p:nvPr>
            <p:ph type="subTitle" idx="4294967295"/>
          </p:nvPr>
        </p:nvSpPr>
        <p:spPr>
          <a:xfrm>
            <a:off x="457200" y="1600200"/>
            <a:ext cx="8229600" cy="4525963"/>
          </a:xfrm>
          <a:prstGeom prst="rect">
            <a:avLst/>
          </a:prstGeom>
        </p:spPr>
        <p:txBody>
          <a:bodyPr lIns="45718" tIns="45718" rIns="45718" bIns="45718">
            <a:normAutofit/>
          </a:bodyPr>
          <a:lstStyle/>
          <a:p>
            <a:pPr defTabSz="914400">
              <a:spcBef>
                <a:spcPts val="600"/>
              </a:spcBef>
              <a:buSzPct val="100000"/>
              <a:buFont typeface="Arial"/>
              <a:buChar char="•"/>
              <a:defRPr sz="2800" b="1">
                <a:latin typeface="Calibri"/>
                <a:ea typeface="Calibri"/>
                <a:cs typeface="Calibri"/>
                <a:sym typeface="Calibri"/>
              </a:defRPr>
            </a:pPr>
            <a:r>
              <a:t>Fare uso del gruppo per facilitare ed incrementare la maturazione del SOGGETTO.</a:t>
            </a:r>
          </a:p>
          <a:p>
            <a:pPr defTabSz="914400">
              <a:spcBef>
                <a:spcPts val="600"/>
              </a:spcBef>
              <a:buSzPct val="100000"/>
              <a:buFont typeface="Arial"/>
              <a:buChar char="•"/>
              <a:defRPr sz="2800" b="1">
                <a:latin typeface="Calibri"/>
                <a:ea typeface="Calibri"/>
                <a:cs typeface="Calibri"/>
                <a:sym typeface="Calibri"/>
              </a:defRPr>
            </a:pPr>
            <a:r>
              <a:t>Integrarlo nel gruppo in modo che il SOGGETTO sia sicuro della sua posizione all’interno.</a:t>
            </a:r>
          </a:p>
          <a:p>
            <a:pPr defTabSz="914400">
              <a:spcBef>
                <a:spcPts val="600"/>
              </a:spcBef>
              <a:buSzPct val="100000"/>
              <a:buFont typeface="Arial"/>
              <a:buChar char="•"/>
              <a:defRPr sz="2800" b="1">
                <a:latin typeface="Calibri"/>
                <a:ea typeface="Calibri"/>
                <a:cs typeface="Calibri"/>
                <a:sym typeface="Calibri"/>
              </a:defRPr>
            </a:pPr>
            <a:r>
              <a:t>Riconoscere e mettere a fuoco le sue </a:t>
            </a:r>
            <a:r>
              <a:rPr u="sng"/>
              <a:t>doti </a:t>
            </a:r>
            <a:r>
              <a:t>e le sue </a:t>
            </a:r>
            <a:r>
              <a:rPr u="sng"/>
              <a:t>risorse.</a:t>
            </a:r>
          </a:p>
          <a:p>
            <a:pPr defTabSz="914400">
              <a:spcBef>
                <a:spcPts val="600"/>
              </a:spcBef>
              <a:buSzPct val="100000"/>
              <a:buFont typeface="Arial"/>
              <a:buChar char="•"/>
              <a:defRPr sz="2800" b="1" u="sng">
                <a:latin typeface="Calibri"/>
                <a:ea typeface="Calibri"/>
                <a:cs typeface="Calibri"/>
                <a:sym typeface="Calibri"/>
              </a:defRPr>
            </a:pPr>
            <a:r>
              <a:t>Utilizzare gli interessi </a:t>
            </a:r>
            <a:r>
              <a:rPr u="none"/>
              <a:t>del ragazzo/a per accrescere la sua istruzione.</a:t>
            </a:r>
          </a:p>
        </p:txBody>
      </p:sp>
    </p:spTree>
  </p:cSld>
  <p:clrMapOvr>
    <a:masterClrMapping/>
  </p:clrMapOvr>
  <p:transition spd="med"/>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 name="Diventare “professionisti riflessivi”(D.Schon).…"/>
          <p:cNvSpPr txBox="1"/>
          <p:nvPr/>
        </p:nvSpPr>
        <p:spPr>
          <a:xfrm>
            <a:off x="502918" y="362391"/>
            <a:ext cx="8138163" cy="4751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lgn="just" defTabSz="457200">
              <a:lnSpc>
                <a:spcPct val="120000"/>
              </a:lnSpc>
              <a:defRPr sz="2200" b="0">
                <a:uFill>
                  <a:solidFill>
                    <a:srgbClr val="000000"/>
                  </a:solidFill>
                </a:uFill>
                <a:latin typeface="Arial"/>
                <a:ea typeface="Arial"/>
                <a:cs typeface="Arial"/>
                <a:sym typeface="Arial"/>
              </a:defRPr>
            </a:pPr>
            <a:r>
              <a:t>C. Mion, </a:t>
            </a:r>
            <a:r>
              <a:rPr i="1"/>
              <a:t>Osservare, documentare e valutare</a:t>
            </a:r>
            <a:r>
              <a:t>, appunti</a:t>
            </a:r>
            <a:endParaRPr i="1"/>
          </a:p>
          <a:p>
            <a:pPr algn="just" defTabSz="457200">
              <a:lnSpc>
                <a:spcPct val="120000"/>
              </a:lnSpc>
              <a:defRPr sz="2200" b="0">
                <a:uFill>
                  <a:solidFill>
                    <a:srgbClr val="000000"/>
                  </a:solidFill>
                </a:uFill>
                <a:latin typeface="Arial"/>
                <a:ea typeface="Arial"/>
                <a:cs typeface="Arial"/>
                <a:sym typeface="Arial"/>
              </a:defRPr>
            </a:pPr>
            <a:r>
              <a:t>G. Cerini, M. Spinosi, </a:t>
            </a:r>
            <a:r>
              <a:rPr i="1"/>
              <a:t>Una bussola per le deleghe. I nuovi decreti legislativi, </a:t>
            </a:r>
            <a:r>
              <a:t>Napoli, Tecnodid, 2017</a:t>
            </a:r>
          </a:p>
          <a:p>
            <a:pPr algn="just" defTabSz="457200">
              <a:lnSpc>
                <a:spcPct val="120000"/>
              </a:lnSpc>
              <a:defRPr sz="2200" b="0">
                <a:uFill>
                  <a:solidFill>
                    <a:srgbClr val="000000"/>
                  </a:solidFill>
                </a:uFill>
                <a:latin typeface="Arial"/>
                <a:ea typeface="Arial"/>
                <a:cs typeface="Arial"/>
                <a:sym typeface="Arial"/>
              </a:defRPr>
            </a:pPr>
            <a:r>
              <a:t>G. Cerini, M. Spinosi, </a:t>
            </a:r>
            <a:r>
              <a:rPr i="1"/>
              <a:t>Un’ancora per la valutazione. Nuovo quadro normativo e indicazioni operative…</a:t>
            </a:r>
            <a:r>
              <a:t>, Napoli, Tecnodid, 2017</a:t>
            </a:r>
          </a:p>
          <a:p>
            <a:pPr algn="just" defTabSz="457200">
              <a:lnSpc>
                <a:spcPct val="120000"/>
              </a:lnSpc>
              <a:defRPr sz="2200" b="0">
                <a:uFill>
                  <a:solidFill>
                    <a:srgbClr val="000000"/>
                  </a:solidFill>
                </a:uFill>
                <a:latin typeface="Arial"/>
                <a:ea typeface="Arial"/>
                <a:cs typeface="Arial"/>
                <a:sym typeface="Arial"/>
              </a:defRPr>
            </a:pPr>
            <a:r>
              <a:t>L. Guasti, </a:t>
            </a:r>
            <a:r>
              <a:rPr i="1"/>
              <a:t>Didattica per competenze, </a:t>
            </a:r>
            <a:r>
              <a:t>Trento, Erickson,</a:t>
            </a:r>
          </a:p>
          <a:p>
            <a:pPr algn="just" defTabSz="457200">
              <a:lnSpc>
                <a:spcPct val="120000"/>
              </a:lnSpc>
              <a:defRPr sz="2200" b="0">
                <a:uFill>
                  <a:solidFill>
                    <a:srgbClr val="000000"/>
                  </a:solidFill>
                </a:uFill>
                <a:latin typeface="Arial"/>
                <a:ea typeface="Arial"/>
                <a:cs typeface="Arial"/>
                <a:sym typeface="Arial"/>
              </a:defRPr>
            </a:pPr>
            <a:r>
              <a:t>A. Calvani, </a:t>
            </a:r>
            <a:r>
              <a:rPr i="1"/>
              <a:t>Per una istruzione evidence based,</a:t>
            </a:r>
            <a:r>
              <a:t> Trento, Erickson, 2011</a:t>
            </a:r>
          </a:p>
          <a:p>
            <a:pPr marL="127100" indent="-127100" algn="just" defTabSz="457200">
              <a:lnSpc>
                <a:spcPct val="120000"/>
              </a:lnSpc>
              <a:buSzPct val="100000"/>
              <a:buAutoNum type="alphaUcPeriod"/>
              <a:defRPr sz="2200" b="0">
                <a:uFill>
                  <a:solidFill>
                    <a:srgbClr val="000000"/>
                  </a:solidFill>
                </a:uFill>
                <a:latin typeface="Arial"/>
                <a:ea typeface="Arial"/>
                <a:cs typeface="Arial"/>
                <a:sym typeface="Arial"/>
              </a:defRPr>
            </a:pPr>
            <a:r>
              <a:t>Calvani, M. Ranieri, G. Bonaiuti, </a:t>
            </a:r>
            <a:r>
              <a:rPr i="1"/>
              <a:t>Fondamenti di didattica</a:t>
            </a:r>
            <a:r>
              <a:t>, Roma, Carocci ed., 2017</a:t>
            </a:r>
          </a:p>
          <a:p>
            <a:pPr algn="just" defTabSz="457200">
              <a:lnSpc>
                <a:spcPct val="120000"/>
              </a:lnSpc>
              <a:defRPr sz="2200" b="0" i="1">
                <a:uFill>
                  <a:solidFill>
                    <a:srgbClr val="000000"/>
                  </a:solidFill>
                </a:uFill>
                <a:latin typeface="Arial"/>
                <a:ea typeface="Arial"/>
                <a:cs typeface="Arial"/>
                <a:sym typeface="Arial"/>
              </a:defRPr>
            </a:pPr>
            <a:r>
              <a:t>S</a:t>
            </a:r>
            <a:r>
              <a:rPr i="0"/>
              <a:t>ito web del IP Marconi</a:t>
            </a:r>
            <a:r>
              <a:t> Progettazione curricolare</a:t>
            </a:r>
          </a:p>
        </p:txBody>
      </p:sp>
    </p:spTree>
  </p:cSld>
  <p:clrMapOvr>
    <a:masterClrMapping/>
  </p:clrMapOvr>
  <p:transition spd="med"/>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 name="Diventare “professionisti riflessivi”(D.Schon).…"/>
          <p:cNvSpPr txBox="1"/>
          <p:nvPr/>
        </p:nvSpPr>
        <p:spPr>
          <a:xfrm>
            <a:off x="502918" y="362391"/>
            <a:ext cx="8138163" cy="4751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lgn="just" defTabSz="457200">
              <a:lnSpc>
                <a:spcPct val="120000"/>
              </a:lnSpc>
              <a:defRPr sz="2200" b="0">
                <a:uFill>
                  <a:solidFill>
                    <a:srgbClr val="000000"/>
                  </a:solidFill>
                </a:uFill>
                <a:latin typeface="Arial"/>
                <a:ea typeface="Arial"/>
                <a:cs typeface="Arial"/>
                <a:sym typeface="Arial"/>
              </a:defRPr>
            </a:pPr>
            <a:r>
              <a:t>C. Mion, </a:t>
            </a:r>
            <a:r>
              <a:rPr i="1"/>
              <a:t>Osservare, documentare e valutare</a:t>
            </a:r>
            <a:r>
              <a:t>, appunti</a:t>
            </a:r>
            <a:endParaRPr i="1"/>
          </a:p>
          <a:p>
            <a:pPr algn="just" defTabSz="457200">
              <a:lnSpc>
                <a:spcPct val="120000"/>
              </a:lnSpc>
              <a:defRPr sz="2200" b="0">
                <a:uFill>
                  <a:solidFill>
                    <a:srgbClr val="000000"/>
                  </a:solidFill>
                </a:uFill>
                <a:latin typeface="Arial"/>
                <a:ea typeface="Arial"/>
                <a:cs typeface="Arial"/>
                <a:sym typeface="Arial"/>
              </a:defRPr>
            </a:pPr>
            <a:r>
              <a:t>G. Cerini, M. Spinosi, </a:t>
            </a:r>
            <a:r>
              <a:rPr i="1"/>
              <a:t>Una bussola per le deleghe. I nuovi decreti legislativi, </a:t>
            </a:r>
            <a:r>
              <a:t>Napoli, Tecnodid, 2017</a:t>
            </a:r>
          </a:p>
          <a:p>
            <a:pPr algn="just" defTabSz="457200">
              <a:lnSpc>
                <a:spcPct val="120000"/>
              </a:lnSpc>
              <a:defRPr sz="2200" b="0">
                <a:uFill>
                  <a:solidFill>
                    <a:srgbClr val="000000"/>
                  </a:solidFill>
                </a:uFill>
                <a:latin typeface="Arial"/>
                <a:ea typeface="Arial"/>
                <a:cs typeface="Arial"/>
                <a:sym typeface="Arial"/>
              </a:defRPr>
            </a:pPr>
            <a:r>
              <a:t>G. Cerini, M. Spinosi, </a:t>
            </a:r>
            <a:r>
              <a:rPr i="1"/>
              <a:t>Un’ancora per la valutazione. Nuovo quadro normativo e indicazioni operative…</a:t>
            </a:r>
            <a:r>
              <a:t>, Napoli, Tecnodid, 2017</a:t>
            </a:r>
          </a:p>
          <a:p>
            <a:pPr algn="just" defTabSz="457200">
              <a:lnSpc>
                <a:spcPct val="120000"/>
              </a:lnSpc>
              <a:defRPr sz="2200" b="0">
                <a:uFill>
                  <a:solidFill>
                    <a:srgbClr val="000000"/>
                  </a:solidFill>
                </a:uFill>
                <a:latin typeface="Arial"/>
                <a:ea typeface="Arial"/>
                <a:cs typeface="Arial"/>
                <a:sym typeface="Arial"/>
              </a:defRPr>
            </a:pPr>
            <a:r>
              <a:t>L. Guasti, </a:t>
            </a:r>
            <a:r>
              <a:rPr i="1"/>
              <a:t>Didattica per competenze, </a:t>
            </a:r>
            <a:r>
              <a:t>Trento, Erickson,</a:t>
            </a:r>
          </a:p>
          <a:p>
            <a:pPr algn="just" defTabSz="457200">
              <a:lnSpc>
                <a:spcPct val="120000"/>
              </a:lnSpc>
              <a:defRPr sz="2200" b="0">
                <a:uFill>
                  <a:solidFill>
                    <a:srgbClr val="000000"/>
                  </a:solidFill>
                </a:uFill>
                <a:latin typeface="Arial"/>
                <a:ea typeface="Arial"/>
                <a:cs typeface="Arial"/>
                <a:sym typeface="Arial"/>
              </a:defRPr>
            </a:pPr>
            <a:r>
              <a:t>A. Calvani, </a:t>
            </a:r>
            <a:r>
              <a:rPr i="1"/>
              <a:t>Per una istruzione evidence based,</a:t>
            </a:r>
            <a:r>
              <a:t> Trento, Erickson, 2011</a:t>
            </a:r>
          </a:p>
          <a:p>
            <a:pPr marL="127100" indent="-127100" algn="just" defTabSz="457200">
              <a:lnSpc>
                <a:spcPct val="120000"/>
              </a:lnSpc>
              <a:buSzPct val="100000"/>
              <a:buAutoNum type="alphaUcPeriod"/>
              <a:defRPr sz="2200" b="0">
                <a:uFill>
                  <a:solidFill>
                    <a:srgbClr val="000000"/>
                  </a:solidFill>
                </a:uFill>
                <a:latin typeface="Arial"/>
                <a:ea typeface="Arial"/>
                <a:cs typeface="Arial"/>
                <a:sym typeface="Arial"/>
              </a:defRPr>
            </a:pPr>
            <a:r>
              <a:t>Calvani, M. Ranieri, G. Bonaiuti, </a:t>
            </a:r>
            <a:r>
              <a:rPr i="1"/>
              <a:t>Fondamenti di didattica</a:t>
            </a:r>
            <a:r>
              <a:t>, Roma, Carocci ed., 2017</a:t>
            </a:r>
          </a:p>
          <a:p>
            <a:pPr algn="just" defTabSz="457200">
              <a:lnSpc>
                <a:spcPct val="120000"/>
              </a:lnSpc>
              <a:defRPr sz="2200" b="0" i="1">
                <a:uFill>
                  <a:solidFill>
                    <a:srgbClr val="000000"/>
                  </a:solidFill>
                </a:uFill>
                <a:latin typeface="Arial"/>
                <a:ea typeface="Arial"/>
                <a:cs typeface="Arial"/>
                <a:sym typeface="Arial"/>
              </a:defRPr>
            </a:pPr>
            <a:r>
              <a:t>S</a:t>
            </a:r>
            <a:r>
              <a:rPr i="0"/>
              <a:t>ito web del IP Marconi</a:t>
            </a:r>
            <a:r>
              <a:t> Progettazione curricolare</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Numero diapositiva"/>
          <p:cNvSpPr txBox="1">
            <a:spLocks noGrp="1"/>
          </p:cNvSpPr>
          <p:nvPr>
            <p:ph type="sldNum" sz="quarter" idx="4294967295"/>
          </p:nvPr>
        </p:nvSpPr>
        <p:spPr>
          <a:xfrm>
            <a:off x="8483778" y="6245225"/>
            <a:ext cx="203021" cy="28882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lstStyle>
            <a:lvl1pPr>
              <a:defRPr u="none"/>
            </a:lvl1pPr>
          </a:lstStyle>
          <a:p>
            <a:fld id="{86CB4B4D-7CA3-9044-876B-883B54F8677D}" type="slidenum">
              <a:t>7</a:t>
            </a:fld>
            <a:endParaRPr/>
          </a:p>
        </p:txBody>
      </p:sp>
      <p:sp>
        <p:nvSpPr>
          <p:cNvPr id="43" name="PROSPETTIVE DI SIGNIFICATO J. MEZIROW"/>
          <p:cNvSpPr txBox="1">
            <a:spLocks noGrp="1"/>
          </p:cNvSpPr>
          <p:nvPr>
            <p:ph type="ctrTitle" idx="4294967295"/>
          </p:nvPr>
        </p:nvSpPr>
        <p:spPr>
          <a:xfrm>
            <a:off x="755650" y="333373"/>
            <a:ext cx="8229600" cy="1143004"/>
          </a:xfrm>
          <a:prstGeom prst="rect">
            <a:avLst/>
          </a:prstGeom>
        </p:spPr>
        <p:txBody>
          <a:bodyPr lIns="45718" tIns="45718" rIns="45718" bIns="45718">
            <a:normAutofit/>
          </a:bodyPr>
          <a:lstStyle/>
          <a:p>
            <a:pPr defTabSz="914400">
              <a:defRPr sz="3200" b="1">
                <a:latin typeface="Calibri"/>
                <a:ea typeface="Calibri"/>
                <a:cs typeface="Calibri"/>
                <a:sym typeface="Calibri"/>
              </a:defRPr>
            </a:pPr>
            <a:r>
              <a:t>PROSPETTIVE DI SIGNIFICATO</a:t>
            </a:r>
            <a:br/>
            <a:r>
              <a:t>J. MEZIROW</a:t>
            </a:r>
          </a:p>
        </p:txBody>
      </p:sp>
      <p:sp>
        <p:nvSpPr>
          <p:cNvPr id="44" name="Le prospettive di significato sono per Mezirow i presupposti e le coordinate , i modelli di aspettative attraverso le quali interpretiamo le nostre esperienze.…"/>
          <p:cNvSpPr txBox="1">
            <a:spLocks noGrp="1"/>
          </p:cNvSpPr>
          <p:nvPr>
            <p:ph type="subTitle" idx="4294967295"/>
          </p:nvPr>
        </p:nvSpPr>
        <p:spPr>
          <a:xfrm>
            <a:off x="457200" y="1600200"/>
            <a:ext cx="8229600" cy="4525963"/>
          </a:xfrm>
          <a:prstGeom prst="rect">
            <a:avLst/>
          </a:prstGeom>
        </p:spPr>
        <p:txBody>
          <a:bodyPr lIns="45718" tIns="45718" rIns="45718" bIns="45718">
            <a:normAutofit/>
          </a:bodyPr>
          <a:lstStyle/>
          <a:p>
            <a:pPr defTabSz="914400">
              <a:lnSpc>
                <a:spcPct val="90000"/>
              </a:lnSpc>
              <a:spcBef>
                <a:spcPts val="600"/>
              </a:spcBef>
              <a:buSzPct val="100000"/>
              <a:buChar char="•"/>
              <a:defRPr sz="2800" b="1">
                <a:latin typeface="Calibri"/>
                <a:ea typeface="Calibri"/>
                <a:cs typeface="Calibri"/>
                <a:sym typeface="Calibri"/>
              </a:defRPr>
            </a:pPr>
            <a:r>
              <a:t>Le prospettive di significato </a:t>
            </a:r>
            <a:r>
              <a:rPr b="0"/>
              <a:t>sono per Mezirow </a:t>
            </a:r>
            <a:r>
              <a:t>i presupposti e le coordinate , </a:t>
            </a:r>
            <a:r>
              <a:rPr b="0"/>
              <a:t>i modelli di </a:t>
            </a:r>
            <a:r>
              <a:rPr u="sng"/>
              <a:t>aspettative </a:t>
            </a:r>
            <a:r>
              <a:rPr b="0"/>
              <a:t>attraverso le quali interpretiamo le nostre esperienze.</a:t>
            </a:r>
          </a:p>
          <a:p>
            <a:pPr defTabSz="914400">
              <a:lnSpc>
                <a:spcPct val="90000"/>
              </a:lnSpc>
              <a:spcBef>
                <a:spcPts val="700"/>
              </a:spcBef>
              <a:buSzPct val="100000"/>
              <a:buChar char="•"/>
              <a:defRPr sz="2800">
                <a:latin typeface="Calibri"/>
                <a:ea typeface="Calibri"/>
                <a:cs typeface="Calibri"/>
                <a:sym typeface="Calibri"/>
              </a:defRPr>
            </a:pPr>
            <a:endParaRPr b="0"/>
          </a:p>
          <a:p>
            <a:pPr defTabSz="914400">
              <a:lnSpc>
                <a:spcPct val="90000"/>
              </a:lnSpc>
              <a:spcBef>
                <a:spcPts val="600"/>
              </a:spcBef>
              <a:buSzPct val="100000"/>
              <a:buChar char="•"/>
              <a:defRPr sz="2800">
                <a:latin typeface="Calibri"/>
                <a:ea typeface="Calibri"/>
                <a:cs typeface="Calibri"/>
                <a:sym typeface="Calibri"/>
              </a:defRPr>
            </a:pPr>
            <a:r>
              <a:t>Gli schemi di significato resistono perché sono retti dalle prospettive di significato che facciamo fatica a cambiare perché fino a quel momento hanno nutrito le nostre aspettative che sono chiavi di lettura delle nostre esperienze</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Valutazione del secondo ciclo, il DPR n. 122 del 2009, valutazione delle singole discipline, valutazione ed Esame di Stato (ammissione esame di Stato, credito scolastico, svolgimento esame secondo grado, studenti disabili, studenti DSA)…"/>
          <p:cNvSpPr txBox="1"/>
          <p:nvPr/>
        </p:nvSpPr>
        <p:spPr>
          <a:xfrm>
            <a:off x="895926" y="312137"/>
            <a:ext cx="7546110" cy="57643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marL="145412" indent="-145412" algn="ctr" defTabSz="457200">
              <a:lnSpc>
                <a:spcPct val="120000"/>
              </a:lnSpc>
              <a:buSzPct val="100000"/>
              <a:buFont typeface="Helvetica Neue"/>
              <a:buChar char="•"/>
              <a:defRPr sz="2400">
                <a:uFill>
                  <a:solidFill>
                    <a:srgbClr val="000000"/>
                  </a:solidFill>
                </a:uFill>
                <a:latin typeface="Arial"/>
                <a:ea typeface="Arial"/>
                <a:cs typeface="Arial"/>
                <a:sym typeface="Arial"/>
              </a:defRPr>
            </a:pPr>
            <a:r>
              <a:t>LE VALUTAZIONI …</a:t>
            </a:r>
            <a:endParaRPr b="0"/>
          </a:p>
          <a:p>
            <a:pPr marL="145412" indent="-145412" algn="just" defTabSz="457200">
              <a:lnSpc>
                <a:spcPct val="120000"/>
              </a:lnSpc>
              <a:buSzPct val="100000"/>
              <a:buFont typeface="Helvetica Neue"/>
              <a:buChar char="•"/>
              <a:defRPr sz="2300" b="0">
                <a:uFill>
                  <a:solidFill>
                    <a:srgbClr val="000000"/>
                  </a:solidFill>
                </a:uFill>
                <a:latin typeface="Arial"/>
                <a:ea typeface="Arial"/>
                <a:cs typeface="Arial"/>
                <a:sym typeface="Arial"/>
              </a:defRPr>
            </a:pPr>
            <a:r>
              <a:t>Valutazione delle attività disciplinari</a:t>
            </a:r>
          </a:p>
          <a:p>
            <a:pPr marL="145412" indent="-145412" algn="just" defTabSz="457200">
              <a:lnSpc>
                <a:spcPct val="120000"/>
              </a:lnSpc>
              <a:buSzPct val="100000"/>
              <a:buFont typeface="Helvetica Neue"/>
              <a:buChar char="•"/>
              <a:defRPr sz="2300" b="0">
                <a:uFill>
                  <a:solidFill>
                    <a:srgbClr val="000000"/>
                  </a:solidFill>
                </a:uFill>
                <a:latin typeface="Arial"/>
                <a:ea typeface="Arial"/>
                <a:cs typeface="Arial"/>
                <a:sym typeface="Arial"/>
              </a:defRPr>
            </a:pPr>
            <a:r>
              <a:t>Valutazione delle attività interdisciplinari UDA</a:t>
            </a:r>
          </a:p>
          <a:p>
            <a:pPr marL="145412" indent="-145412" algn="just" defTabSz="457200">
              <a:lnSpc>
                <a:spcPct val="120000"/>
              </a:lnSpc>
              <a:buSzPct val="100000"/>
              <a:buFont typeface="Helvetica Neue"/>
              <a:buChar char="•"/>
              <a:defRPr sz="2300" b="0">
                <a:uFill>
                  <a:solidFill>
                    <a:srgbClr val="000000"/>
                  </a:solidFill>
                </a:uFill>
                <a:latin typeface="Arial"/>
                <a:ea typeface="Arial"/>
                <a:cs typeface="Arial"/>
                <a:sym typeface="Arial"/>
              </a:defRPr>
            </a:pPr>
            <a:r>
              <a:t>Valutazione delle attività di PCTO/ASL </a:t>
            </a:r>
          </a:p>
          <a:p>
            <a:pPr marL="145412" indent="-145412" algn="just" defTabSz="457200">
              <a:lnSpc>
                <a:spcPct val="120000"/>
              </a:lnSpc>
              <a:buSzPct val="100000"/>
              <a:buFont typeface="Helvetica Neue"/>
              <a:buChar char="•"/>
              <a:defRPr sz="2300" b="0">
                <a:uFill>
                  <a:solidFill>
                    <a:srgbClr val="000000"/>
                  </a:solidFill>
                </a:uFill>
                <a:latin typeface="Arial"/>
                <a:ea typeface="Arial"/>
                <a:cs typeface="Arial"/>
                <a:sym typeface="Arial"/>
              </a:defRPr>
            </a:pPr>
            <a:r>
              <a:t>Valutazione delle attività progettuali</a:t>
            </a:r>
          </a:p>
          <a:p>
            <a:pPr marL="145412" indent="-145412" algn="just" defTabSz="457200">
              <a:lnSpc>
                <a:spcPct val="120000"/>
              </a:lnSpc>
              <a:buSzPct val="100000"/>
              <a:buFont typeface="Helvetica Neue"/>
              <a:buChar char="•"/>
              <a:defRPr sz="2300" b="0">
                <a:uFill>
                  <a:solidFill>
                    <a:srgbClr val="000000"/>
                  </a:solidFill>
                </a:uFill>
                <a:latin typeface="Arial"/>
                <a:ea typeface="Arial"/>
                <a:cs typeface="Arial"/>
                <a:sym typeface="Arial"/>
              </a:defRPr>
            </a:pPr>
            <a:r>
              <a:t>Valutazione all’esame di Stato  </a:t>
            </a:r>
          </a:p>
          <a:p>
            <a:pPr marL="145412" indent="-145412" algn="just" defTabSz="457200">
              <a:lnSpc>
                <a:spcPct val="120000"/>
              </a:lnSpc>
              <a:buSzPct val="100000"/>
              <a:buFont typeface="Helvetica Neue"/>
              <a:buChar char="•"/>
              <a:defRPr sz="2300" b="0">
                <a:uFill>
                  <a:solidFill>
                    <a:srgbClr val="000000"/>
                  </a:solidFill>
                </a:uFill>
                <a:latin typeface="Arial"/>
                <a:ea typeface="Arial"/>
                <a:cs typeface="Arial"/>
                <a:sym typeface="Arial"/>
              </a:defRPr>
            </a:pPr>
            <a:r>
              <a:t>Valutazione e disabilità </a:t>
            </a:r>
          </a:p>
          <a:p>
            <a:pPr marL="145412" indent="-145412" algn="just" defTabSz="457200">
              <a:lnSpc>
                <a:spcPct val="120000"/>
              </a:lnSpc>
              <a:buSzPct val="100000"/>
              <a:buFont typeface="Helvetica Neue"/>
              <a:buChar char="•"/>
              <a:defRPr sz="2300" b="0">
                <a:uFill>
                  <a:solidFill>
                    <a:srgbClr val="000000"/>
                  </a:solidFill>
                </a:uFill>
                <a:latin typeface="Arial"/>
                <a:ea typeface="Arial"/>
                <a:cs typeface="Arial"/>
                <a:sym typeface="Arial"/>
              </a:defRPr>
            </a:pPr>
            <a:r>
              <a:t>Valutazione e disturbi specifici di apprendimento</a:t>
            </a:r>
          </a:p>
          <a:p>
            <a:pPr marL="145412" indent="-145412" algn="just" defTabSz="457200">
              <a:lnSpc>
                <a:spcPct val="120000"/>
              </a:lnSpc>
              <a:buSzPct val="100000"/>
              <a:buFont typeface="Helvetica Neue"/>
              <a:buChar char="•"/>
              <a:defRPr sz="2300" b="0">
                <a:uFill>
                  <a:solidFill>
                    <a:srgbClr val="000000"/>
                  </a:solidFill>
                </a:uFill>
                <a:latin typeface="Arial"/>
                <a:ea typeface="Arial"/>
                <a:cs typeface="Arial"/>
                <a:sym typeface="Arial"/>
              </a:defRPr>
            </a:pPr>
            <a:r>
              <a:t>Valutazione dell’educazione civica</a:t>
            </a:r>
          </a:p>
          <a:p>
            <a:pPr marL="145412" indent="-145412" algn="just" defTabSz="457200">
              <a:lnSpc>
                <a:spcPct val="120000"/>
              </a:lnSpc>
              <a:buSzPct val="100000"/>
              <a:buFont typeface="Helvetica Neue"/>
              <a:buChar char="•"/>
              <a:defRPr sz="2300" b="0">
                <a:uFill>
                  <a:solidFill>
                    <a:srgbClr val="000000"/>
                  </a:solidFill>
                </a:uFill>
                <a:latin typeface="Arial"/>
                <a:ea typeface="Arial"/>
                <a:cs typeface="Arial"/>
                <a:sym typeface="Arial"/>
              </a:defRPr>
            </a:pPr>
            <a:r>
              <a:t>Valutazione della condotta</a:t>
            </a:r>
          </a:p>
          <a:p>
            <a:pPr marL="145412" indent="-145412" algn="just" defTabSz="457200">
              <a:lnSpc>
                <a:spcPct val="120000"/>
              </a:lnSpc>
              <a:buSzPct val="100000"/>
              <a:buFont typeface="Helvetica Neue"/>
              <a:buChar char="•"/>
              <a:defRPr sz="2300" b="0">
                <a:uFill>
                  <a:solidFill>
                    <a:srgbClr val="000000"/>
                  </a:solidFill>
                </a:uFill>
                <a:latin typeface="Arial"/>
                <a:ea typeface="Arial"/>
                <a:cs typeface="Arial"/>
                <a:sym typeface="Arial"/>
              </a:defRPr>
            </a:pPr>
            <a:r>
              <a:t>Valutazione delle conoscenze e delle competenze</a:t>
            </a:r>
          </a:p>
          <a:p>
            <a:pPr marL="145412" indent="-145412" algn="just" defTabSz="457200">
              <a:lnSpc>
                <a:spcPct val="120000"/>
              </a:lnSpc>
              <a:buSzPct val="100000"/>
              <a:buFont typeface="Helvetica Neue"/>
              <a:buChar char="•"/>
              <a:defRPr sz="2300" b="0">
                <a:uFill>
                  <a:solidFill>
                    <a:srgbClr val="000000"/>
                  </a:solidFill>
                </a:uFill>
                <a:latin typeface="Arial"/>
                <a:ea typeface="Arial"/>
                <a:cs typeface="Arial"/>
                <a:sym typeface="Arial"/>
              </a:defRPr>
            </a:pPr>
            <a:r>
              <a:t>Certificazione delle competenze</a:t>
            </a:r>
          </a:p>
          <a:p>
            <a:pPr marL="145412" indent="-145412" algn="just" defTabSz="457200">
              <a:lnSpc>
                <a:spcPct val="120000"/>
              </a:lnSpc>
              <a:buSzPct val="100000"/>
              <a:buFont typeface="Helvetica Neue"/>
              <a:buChar char="•"/>
              <a:defRPr sz="2300" b="0">
                <a:uFill>
                  <a:solidFill>
                    <a:srgbClr val="000000"/>
                  </a:solidFill>
                </a:uFill>
                <a:latin typeface="Arial"/>
                <a:ea typeface="Arial"/>
                <a:cs typeface="Arial"/>
                <a:sym typeface="Arial"/>
              </a:defRPr>
            </a:pPr>
            <a:r>
              <a:t>Autovalutazione </a:t>
            </a:r>
          </a:p>
          <a:p>
            <a:pPr marL="145412" indent="-145412" algn="just" defTabSz="457200">
              <a:lnSpc>
                <a:spcPct val="120000"/>
              </a:lnSpc>
              <a:buSzPct val="100000"/>
              <a:buFont typeface="Helvetica Neue"/>
              <a:buChar char="•"/>
              <a:defRPr sz="2300" b="0">
                <a:uFill>
                  <a:solidFill>
                    <a:srgbClr val="000000"/>
                  </a:solidFill>
                </a:uFill>
                <a:latin typeface="Arial"/>
                <a:ea typeface="Arial"/>
                <a:cs typeface="Arial"/>
                <a:sym typeface="Arial"/>
              </a:defRPr>
            </a:pPr>
            <a:r>
              <a:t>Valutazione esterna degli apprendimenti - Invalsi</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Numero diapositiva"/>
          <p:cNvSpPr txBox="1">
            <a:spLocks noGrp="1"/>
          </p:cNvSpPr>
          <p:nvPr>
            <p:ph type="sldNum" sz="quarter" idx="4294967295"/>
          </p:nvPr>
        </p:nvSpPr>
        <p:spPr>
          <a:xfrm>
            <a:off x="8481617" y="6245223"/>
            <a:ext cx="205181" cy="290980"/>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tabLst>
                <a:tab pos="914400" algn="l"/>
                <a:tab pos="1828800" algn="l"/>
                <a:tab pos="2743200" algn="l"/>
                <a:tab pos="3657600" algn="l"/>
                <a:tab pos="4572000" algn="l"/>
                <a:tab pos="5486400" algn="l"/>
                <a:tab pos="6400800" algn="l"/>
                <a:tab pos="7315200" algn="l"/>
                <a:tab pos="8229600" algn="l"/>
                <a:tab pos="9144000" algn="l"/>
                <a:tab pos="10058400" algn="l"/>
              </a:tabLst>
              <a:defRPr u="none"/>
            </a:lvl1pPr>
          </a:lstStyle>
          <a:p>
            <a:fld id="{86CB4B4D-7CA3-9044-876B-883B54F8677D}" type="slidenum">
              <a:t>9</a:t>
            </a:fld>
            <a:endParaRPr/>
          </a:p>
        </p:txBody>
      </p:sp>
      <p:sp>
        <p:nvSpPr>
          <p:cNvPr id="49" name="PERCHE’ VALUTARE E COME"/>
          <p:cNvSpPr txBox="1"/>
          <p:nvPr/>
        </p:nvSpPr>
        <p:spPr>
          <a:xfrm>
            <a:off x="502918" y="579297"/>
            <a:ext cx="8138163" cy="60987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spAutoFit/>
          </a:bodyPr>
          <a:lstStyle>
            <a:lvl1pPr algn="ctr" defTabSz="914400">
              <a:tabLst>
                <a:tab pos="914400" algn="l"/>
                <a:tab pos="1828800" algn="l"/>
                <a:tab pos="2743200" algn="l"/>
                <a:tab pos="3657600" algn="l"/>
                <a:tab pos="4572000" algn="l"/>
                <a:tab pos="5486400" algn="l"/>
                <a:tab pos="6400800" algn="l"/>
                <a:tab pos="7315200" algn="l"/>
                <a:tab pos="8229600" algn="l"/>
                <a:tab pos="9144000" algn="l"/>
                <a:tab pos="10058400" algn="l"/>
              </a:tabLst>
              <a:defRPr sz="3600" b="0">
                <a:latin typeface="Arial"/>
                <a:ea typeface="Arial"/>
                <a:cs typeface="Arial"/>
                <a:sym typeface="Arial"/>
              </a:defRPr>
            </a:lvl1pPr>
          </a:lstStyle>
          <a:p>
            <a:r>
              <a:t>PERCHE’ VALUTARE, COME E COSA</a:t>
            </a:r>
          </a:p>
        </p:txBody>
      </p:sp>
      <p:sp>
        <p:nvSpPr>
          <p:cNvPr id="50" name="A cosa serve valutare?…"/>
          <p:cNvSpPr txBox="1"/>
          <p:nvPr/>
        </p:nvSpPr>
        <p:spPr>
          <a:xfrm>
            <a:off x="502918" y="1600200"/>
            <a:ext cx="8138163" cy="30257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marL="341310" indent="-341310" defTabSz="914400">
              <a:spcBef>
                <a:spcPts val="700"/>
              </a:spcBef>
              <a:tabLst>
                <a:tab pos="901700" algn="l"/>
                <a:tab pos="1816100" algn="l"/>
                <a:tab pos="2730500" algn="l"/>
                <a:tab pos="3644900" algn="l"/>
                <a:tab pos="4559300" algn="l"/>
                <a:tab pos="5473700" algn="l"/>
                <a:tab pos="6388100" algn="l"/>
                <a:tab pos="7302500" algn="l"/>
                <a:tab pos="8216900" algn="l"/>
                <a:tab pos="9131300" algn="l"/>
                <a:tab pos="10045700" algn="l"/>
              </a:tabLst>
              <a:defRPr sz="2800" b="0">
                <a:latin typeface="Arial"/>
                <a:ea typeface="Arial"/>
                <a:cs typeface="Arial"/>
                <a:sym typeface="Arial"/>
              </a:defRPr>
            </a:pPr>
            <a:endParaRPr/>
          </a:p>
          <a:p>
            <a:pPr marL="341310" indent="-341310" algn="just" defTabSz="914400">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900">
                <a:latin typeface="Arial"/>
                <a:ea typeface="Arial"/>
                <a:cs typeface="Arial"/>
                <a:sym typeface="Arial"/>
              </a:defRPr>
            </a:pPr>
            <a:r>
              <a:t>A cosa serve valutare?</a:t>
            </a:r>
          </a:p>
          <a:p>
            <a:pPr marL="341310" indent="-341310" algn="just" defTabSz="914400">
              <a:spcBef>
                <a:spcPts val="700"/>
              </a:spcBef>
              <a:tabLst>
                <a:tab pos="901700" algn="l"/>
                <a:tab pos="1816100" algn="l"/>
                <a:tab pos="2730500" algn="l"/>
                <a:tab pos="3644900" algn="l"/>
                <a:tab pos="4559300" algn="l"/>
                <a:tab pos="5473700" algn="l"/>
                <a:tab pos="6388100" algn="l"/>
                <a:tab pos="7302500" algn="l"/>
                <a:tab pos="8216900" algn="l"/>
                <a:tab pos="9131300" algn="l"/>
                <a:tab pos="10045700" algn="l"/>
              </a:tabLst>
              <a:defRPr sz="2900">
                <a:latin typeface="Arial"/>
                <a:ea typeface="Arial"/>
                <a:cs typeface="Arial"/>
                <a:sym typeface="Arial"/>
              </a:defRPr>
            </a:pPr>
            <a:endParaRPr/>
          </a:p>
          <a:p>
            <a:pPr marL="341310" indent="-341310" algn="just" defTabSz="914400">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900">
                <a:latin typeface="Arial"/>
                <a:ea typeface="Arial"/>
                <a:cs typeface="Arial"/>
                <a:sym typeface="Arial"/>
              </a:defRPr>
            </a:pPr>
            <a:r>
              <a:t>Da chi abbiamo imparato a valutare?</a:t>
            </a:r>
          </a:p>
          <a:p>
            <a:pPr algn="just" defTabSz="914400">
              <a:spcBef>
                <a:spcPts val="700"/>
              </a:spcBef>
              <a:tabLst>
                <a:tab pos="901700" algn="l"/>
                <a:tab pos="1816100" algn="l"/>
                <a:tab pos="2730500" algn="l"/>
                <a:tab pos="3644900" algn="l"/>
                <a:tab pos="4559300" algn="l"/>
                <a:tab pos="5473700" algn="l"/>
                <a:tab pos="6388100" algn="l"/>
                <a:tab pos="7302500" algn="l"/>
                <a:tab pos="8216900" algn="l"/>
                <a:tab pos="9131300" algn="l"/>
                <a:tab pos="10045700" algn="l"/>
              </a:tabLst>
              <a:defRPr sz="2900">
                <a:latin typeface="Arial"/>
                <a:ea typeface="Arial"/>
                <a:cs typeface="Arial"/>
                <a:sym typeface="Arial"/>
              </a:defRPr>
            </a:pPr>
            <a:endParaRPr/>
          </a:p>
          <a:p>
            <a:pPr marL="341310" indent="-341310" algn="just" defTabSz="914400">
              <a:spcBef>
                <a:spcPts val="700"/>
              </a:spcBef>
              <a:buClr>
                <a:srgbClr val="000000"/>
              </a:buClr>
              <a:buSzPct val="100000"/>
              <a:buFont typeface="Arial"/>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2900">
                <a:latin typeface="Arial"/>
                <a:ea typeface="Arial"/>
                <a:cs typeface="Arial"/>
                <a:sym typeface="Arial"/>
              </a:defRPr>
            </a:pPr>
            <a:r>
              <a:t>Cosa valutare?</a:t>
            </a:r>
          </a:p>
        </p:txBody>
      </p:sp>
    </p:spTree>
  </p:cSld>
  <p:clrMapOvr>
    <a:masterClrMapping/>
  </p:clrMapOvr>
  <p:transition spd="med"/>
</p:sld>
</file>

<file path=ppt/theme/theme1.xml><?xml version="1.0" encoding="utf-8"?>
<a:theme xmlns:a="http://schemas.openxmlformats.org/drawingml/2006/main" name="Struttura predefinita">
  <a:themeElements>
    <a:clrScheme name="Struttura predefinita">
      <a:dk1>
        <a:srgbClr val="000000"/>
      </a:dk1>
      <a:lt1>
        <a:srgbClr val="FFFFFF"/>
      </a:lt1>
      <a:dk2>
        <a:srgbClr val="A7A7A7"/>
      </a:dk2>
      <a:lt2>
        <a:srgbClr val="535353"/>
      </a:lt2>
      <a:accent1>
        <a:srgbClr val="00CC99"/>
      </a:accent1>
      <a:accent2>
        <a:srgbClr val="3333CC"/>
      </a:accent2>
      <a:accent3>
        <a:srgbClr val="9BBB59"/>
      </a:accent3>
      <a:accent4>
        <a:srgbClr val="8064A2"/>
      </a:accent4>
      <a:accent5>
        <a:srgbClr val="4BACC6"/>
      </a:accent5>
      <a:accent6>
        <a:srgbClr val="F79646"/>
      </a:accent6>
      <a:hlink>
        <a:srgbClr val="0000FF"/>
      </a:hlink>
      <a:folHlink>
        <a:srgbClr val="FF00FF"/>
      </a:folHlink>
    </a:clrScheme>
    <a:fontScheme name="Struttura predefinita">
      <a:majorFont>
        <a:latin typeface="Times New Roman"/>
        <a:ea typeface="Times New Roman"/>
        <a:cs typeface="Times New Roman"/>
      </a:majorFont>
      <a:minorFont>
        <a:latin typeface="Helvetica"/>
        <a:ea typeface="Helvetica"/>
        <a:cs typeface="Helvetica"/>
      </a:minorFont>
    </a:fontScheme>
    <a:fmtScheme name="Struttura predefinit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449262"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mj-lt"/>
            <a:ea typeface="+mj-ea"/>
            <a:cs typeface="+mj-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49262"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mj-lt"/>
            <a:ea typeface="+mj-ea"/>
            <a:cs typeface="+mj-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Struttura predefinita">
  <a:themeElements>
    <a:clrScheme name="Struttura predefinita">
      <a:dk1>
        <a:srgbClr val="000000"/>
      </a:dk1>
      <a:lt1>
        <a:srgbClr val="FFFFFF"/>
      </a:lt1>
      <a:dk2>
        <a:srgbClr val="A7A7A7"/>
      </a:dk2>
      <a:lt2>
        <a:srgbClr val="535353"/>
      </a:lt2>
      <a:accent1>
        <a:srgbClr val="00CC99"/>
      </a:accent1>
      <a:accent2>
        <a:srgbClr val="3333CC"/>
      </a:accent2>
      <a:accent3>
        <a:srgbClr val="9BBB59"/>
      </a:accent3>
      <a:accent4>
        <a:srgbClr val="8064A2"/>
      </a:accent4>
      <a:accent5>
        <a:srgbClr val="4BACC6"/>
      </a:accent5>
      <a:accent6>
        <a:srgbClr val="F79646"/>
      </a:accent6>
      <a:hlink>
        <a:srgbClr val="0000FF"/>
      </a:hlink>
      <a:folHlink>
        <a:srgbClr val="FF00FF"/>
      </a:folHlink>
    </a:clrScheme>
    <a:fontScheme name="Struttura predefinita">
      <a:majorFont>
        <a:latin typeface="Times New Roman"/>
        <a:ea typeface="Times New Roman"/>
        <a:cs typeface="Times New Roman"/>
      </a:majorFont>
      <a:minorFont>
        <a:latin typeface="Helvetica"/>
        <a:ea typeface="Helvetica"/>
        <a:cs typeface="Helvetica"/>
      </a:minorFont>
    </a:fontScheme>
    <a:fmtScheme name="Struttura predefinit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449262"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mj-lt"/>
            <a:ea typeface="+mj-ea"/>
            <a:cs typeface="+mj-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49262" rtl="0" fontAlgn="auto" latinLnBrk="0" hangingPunct="0">
          <a:lnSpc>
            <a:spcPct val="100000"/>
          </a:lnSpc>
          <a:spcBef>
            <a:spcPts val="0"/>
          </a:spcBef>
          <a:spcAft>
            <a:spcPts val="0"/>
          </a:spcAft>
          <a:buClrTx/>
          <a:buSzTx/>
          <a:buFontTx/>
          <a:buNone/>
          <a:tabLst/>
          <a:defRPr kumimoji="0" sz="3200" b="1" i="0" u="none" strike="noStrike" cap="none" spc="0" normalizeH="0" baseline="0">
            <a:ln>
              <a:noFill/>
            </a:ln>
            <a:solidFill>
              <a:srgbClr val="000000"/>
            </a:solidFill>
            <a:effectLst/>
            <a:uFillTx/>
            <a:latin typeface="+mj-lt"/>
            <a:ea typeface="+mj-ea"/>
            <a:cs typeface="+mj-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5259</Words>
  <Application>Microsoft Office PowerPoint</Application>
  <PresentationFormat>Presentazione su schermo (4:3)</PresentationFormat>
  <Paragraphs>510</Paragraphs>
  <Slides>65</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65</vt:i4>
      </vt:variant>
    </vt:vector>
  </HeadingPairs>
  <TitlesOfParts>
    <vt:vector size="72" baseType="lpstr">
      <vt:lpstr>Arial</vt:lpstr>
      <vt:lpstr>Calibri</vt:lpstr>
      <vt:lpstr>Helvetica</vt:lpstr>
      <vt:lpstr>Helvetica Neue</vt:lpstr>
      <vt:lpstr>Symbol</vt:lpstr>
      <vt:lpstr>Times New Roman</vt:lpstr>
      <vt:lpstr>Struttura predefinita</vt:lpstr>
      <vt:lpstr>Presentazione standard di PowerPoint</vt:lpstr>
      <vt:lpstr>Contributi neuroscienze</vt:lpstr>
      <vt:lpstr>ANTONIO DAMASIO</vt:lpstr>
      <vt:lpstr>I neuroni specchio:Gallese-Rizzolatti</vt:lpstr>
      <vt:lpstr>I NEURONI SPECCHIO l’intersoggettività e la ripetitività</vt:lpstr>
      <vt:lpstr>APPRENDIMENTO DEGLI ADULTI :J.MEZIROW</vt:lpstr>
      <vt:lpstr>PROSPETTIVE DI SIGNIFICATO J. MEZIROW</vt:lpstr>
      <vt:lpstr>Presentazione standard di PowerPoint</vt:lpstr>
      <vt:lpstr>Presentazione standard di PowerPoint</vt:lpstr>
      <vt:lpstr>Presentazione standard di PowerPoint</vt:lpstr>
      <vt:lpstr>Presentazione standard di PowerPoint</vt:lpstr>
      <vt:lpstr>FENOMENO DELLA DISPERSIONE</vt:lpstr>
      <vt:lpstr>DISPERSIONE IN ITALIA </vt:lpstr>
      <vt:lpstr>ASPETTI DELLA DISPERSIONE</vt:lpstr>
      <vt:lpstr>PREVENZIONE</vt:lpstr>
      <vt:lpstr>MOTIVAZIONE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VALUTAZIONE FORMATIVA E AUTOVALUTAZIONE DEL DOCENTE</vt:lpstr>
      <vt:lpstr>COSA E’ SUCCESSO?</vt:lpstr>
      <vt:lpstr>Presentazione standard di PowerPoint</vt:lpstr>
      <vt:lpstr>RAGIONI PER NON BOCCIARE?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COMUNITA’ PROFESSIONALE DI DOCENTI</vt:lpstr>
      <vt:lpstr>Contributi neuroscienze</vt:lpstr>
      <vt:lpstr>ANTONIO DAMASIO</vt:lpstr>
      <vt:lpstr>I neuroni specchio:Gallese-Rizzolatti</vt:lpstr>
      <vt:lpstr>I NEURONI SPECCHIO l’intersoggettività e la ripetitività</vt:lpstr>
      <vt:lpstr>APPRENDIMENTO DEGLI ADULTI :J.MEZIROW</vt:lpstr>
      <vt:lpstr>PROSPETTIVE DI SIGNIFICATO J. MEZIROW</vt:lpstr>
      <vt:lpstr>GLI “SCOPI” DEL COMPORTAMENTO DEVIANTE</vt:lpstr>
      <vt:lpstr>1° SCOPO :ATTIRARE L’ATTENZIONE</vt:lpstr>
      <vt:lpstr>2° SCOPO :INSTAURARE IL PROPRIO POTERE</vt:lpstr>
      <vt:lpstr>3° SCOPO :CERCARE VENDETTA</vt:lpstr>
      <vt:lpstr>VENDETTA</vt:lpstr>
      <vt:lpstr>4° SCOPO :MANIFESTARE INADEGUATEZZA</vt:lpstr>
      <vt:lpstr>INADEGUATEZZA</vt:lpstr>
      <vt:lpstr>LA CONSAPEVOLEZZA</vt:lpstr>
      <vt:lpstr>Il processo di incoraggiamento</vt:lpstr>
      <vt:lpstr>INCORAGGIARE I RAGAZZI/E SCORAGGIATI</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Orlando Berardi</dc:creator>
  <cp:lastModifiedBy>PCSEG12</cp:lastModifiedBy>
  <cp:revision>1</cp:revision>
  <dcterms:modified xsi:type="dcterms:W3CDTF">2024-05-07T06:13:25Z</dcterms:modified>
</cp:coreProperties>
</file>